
<file path=[Content_Types].xml><?xml version="1.0" encoding="utf-8"?>
<Types xmlns="http://schemas.openxmlformats.org/package/2006/content-types">
  <Default Extension="png" ContentType="image/png"/>
  <Default Extension="bin" ContentType="audio/unknown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329" r:id="rId2"/>
    <p:sldId id="331" r:id="rId3"/>
    <p:sldId id="332" r:id="rId4"/>
    <p:sldId id="333" r:id="rId5"/>
    <p:sldId id="338" r:id="rId6"/>
    <p:sldId id="336" r:id="rId7"/>
    <p:sldId id="337" r:id="rId8"/>
    <p:sldId id="334" r:id="rId9"/>
    <p:sldId id="339" r:id="rId10"/>
    <p:sldId id="340" r:id="rId11"/>
    <p:sldId id="342" r:id="rId12"/>
    <p:sldId id="341" r:id="rId13"/>
    <p:sldId id="343" r:id="rId14"/>
    <p:sldId id="353" r:id="rId15"/>
    <p:sldId id="354" r:id="rId16"/>
    <p:sldId id="335" r:id="rId17"/>
    <p:sldId id="344" r:id="rId18"/>
    <p:sldId id="345" r:id="rId19"/>
    <p:sldId id="346" r:id="rId20"/>
    <p:sldId id="347" r:id="rId21"/>
    <p:sldId id="348" r:id="rId22"/>
    <p:sldId id="349" r:id="rId23"/>
    <p:sldId id="350" r:id="rId24"/>
    <p:sldId id="351" r:id="rId25"/>
    <p:sldId id="352" r:id="rId26"/>
    <p:sldId id="355" r:id="rId27"/>
    <p:sldId id="356" r:id="rId28"/>
    <p:sldId id="357" r:id="rId29"/>
    <p:sldId id="358" r:id="rId30"/>
    <p:sldId id="359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319F"/>
    <a:srgbClr val="B533BF"/>
    <a:srgbClr val="C24500"/>
    <a:srgbClr val="33CC33"/>
    <a:srgbClr val="BC50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2148" y="-468"/>
      </p:cViewPr>
      <p:guideLst>
        <p:guide orient="horz" pos="220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558D20-3F2C-4C34-8599-8CEAC2368ED0}" type="datetimeFigureOut">
              <a:rPr lang="en-US" smtClean="0"/>
              <a:t>12-Mar-18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747D61-4868-4B99-B551-1A50885E6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117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12-Mar-18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12-Mar-18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12-Mar-18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12-Mar-18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12-Mar-18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12-Mar-18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emf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0596" y="152400"/>
            <a:ext cx="84829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Comparison of Octahedral and Tetrahedral Fields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31" y="838200"/>
            <a:ext cx="7805738" cy="5860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125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29071" y="152400"/>
            <a:ext cx="66859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Analysis of the </a:t>
            </a:r>
            <a:r>
              <a:rPr lang="en-US" sz="3200" b="1" dirty="0" err="1" smtClean="0">
                <a:solidFill>
                  <a:srgbClr val="B533BF"/>
                </a:solidFill>
              </a:rPr>
              <a:t>Spectrochemical</a:t>
            </a:r>
            <a:r>
              <a:rPr lang="en-US" sz="3200" b="1" dirty="0" smtClean="0">
                <a:solidFill>
                  <a:srgbClr val="B533BF"/>
                </a:solidFill>
              </a:rPr>
              <a:t> Series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444" y="838200"/>
            <a:ext cx="911955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 err="1" smtClean="0">
                <a:solidFill>
                  <a:srgbClr val="87319F"/>
                </a:solidFill>
              </a:rPr>
              <a:t>Spectrochemical</a:t>
            </a:r>
            <a:r>
              <a:rPr lang="en-US" sz="2000" b="1" dirty="0" smtClean="0">
                <a:solidFill>
                  <a:srgbClr val="87319F"/>
                </a:solidFill>
              </a:rPr>
              <a:t> Series cannot be entirely explained by Crystal Field Theory (CFT).</a:t>
            </a:r>
          </a:p>
          <a:p>
            <a:r>
              <a:rPr lang="en-US" sz="2000" b="1" dirty="0" smtClean="0">
                <a:solidFill>
                  <a:srgbClr val="87319F"/>
                </a:solidFill>
              </a:rPr>
              <a:t>Examples: why neutral molecules such as H</a:t>
            </a:r>
            <a:r>
              <a:rPr lang="en-US" sz="2000" b="1" baseline="-25000" dirty="0" smtClean="0">
                <a:solidFill>
                  <a:srgbClr val="87319F"/>
                </a:solidFill>
              </a:rPr>
              <a:t>2</a:t>
            </a:r>
            <a:r>
              <a:rPr lang="en-US" sz="2000" b="1" dirty="0" smtClean="0">
                <a:solidFill>
                  <a:srgbClr val="87319F"/>
                </a:solidFill>
              </a:rPr>
              <a:t>O are stronger ligands than halides; why</a:t>
            </a:r>
          </a:p>
          <a:p>
            <a:r>
              <a:rPr lang="en-US" sz="2000" b="1" dirty="0" smtClean="0">
                <a:solidFill>
                  <a:srgbClr val="87319F"/>
                </a:solidFill>
              </a:rPr>
              <a:t>PPh</a:t>
            </a:r>
            <a:r>
              <a:rPr lang="en-US" sz="2000" b="1" baseline="-25000" dirty="0" smtClean="0">
                <a:solidFill>
                  <a:srgbClr val="87319F"/>
                </a:solidFill>
              </a:rPr>
              <a:t>3</a:t>
            </a:r>
            <a:r>
              <a:rPr lang="en-US" sz="2000" b="1" dirty="0" smtClean="0">
                <a:solidFill>
                  <a:srgbClr val="87319F"/>
                </a:solidFill>
              </a:rPr>
              <a:t> and CO are strong field ligands.</a:t>
            </a:r>
          </a:p>
          <a:p>
            <a:endParaRPr lang="en-US" sz="2000" b="1" dirty="0" smtClean="0">
              <a:solidFill>
                <a:srgbClr val="87319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87319F"/>
                </a:solidFill>
              </a:rPr>
              <a:t>Orbital interactions need to be invoked to rationalize the order of ligands. Thus,</a:t>
            </a:r>
          </a:p>
          <a:p>
            <a:r>
              <a:rPr lang="en-US" sz="2000" b="1" dirty="0" err="1" smtClean="0">
                <a:solidFill>
                  <a:srgbClr val="87319F"/>
                </a:solidFill>
              </a:rPr>
              <a:t>covalency</a:t>
            </a:r>
            <a:r>
              <a:rPr lang="en-US" sz="2000" b="1" dirty="0" smtClean="0">
                <a:solidFill>
                  <a:srgbClr val="87319F"/>
                </a:solidFill>
              </a:rPr>
              <a:t> is incorporated into CFT resulting in the Ligand Field Theory. </a:t>
            </a:r>
          </a:p>
          <a:p>
            <a:endParaRPr lang="en-US" sz="2000" b="1" dirty="0">
              <a:solidFill>
                <a:srgbClr val="87319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87319F"/>
                </a:solidFill>
              </a:rPr>
              <a:t>We will not discuss detailed Molecular Orbital treatment but will focus on Ligand Field Theory as a tool to understand important concepts pertaining to  the bonding in coordination compounds.</a:t>
            </a:r>
            <a:endParaRPr lang="en-US" sz="2000" b="1" dirty="0">
              <a:solidFill>
                <a:srgbClr val="87319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075" y="4087959"/>
            <a:ext cx="55086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ea typeface="ヒラギノ明朝 ProN W3" charset="0"/>
                <a:sym typeface="Times" charset="0"/>
              </a:rPr>
              <a:t>Observation: I</a:t>
            </a:r>
            <a:r>
              <a:rPr lang="en-US" sz="2000" b="1" baseline="30000" dirty="0" smtClean="0">
                <a:solidFill>
                  <a:srgbClr val="FF0000"/>
                </a:solidFill>
                <a:ea typeface="ヒラギノ明朝 ProN W3" charset="0"/>
                <a:sym typeface="Times" charset="0"/>
              </a:rPr>
              <a:t>-</a:t>
            </a:r>
            <a:r>
              <a:rPr lang="en-US" sz="2000" b="1" dirty="0" smtClean="0">
                <a:solidFill>
                  <a:srgbClr val="FF0000"/>
                </a:solidFill>
                <a:ea typeface="ヒラギノ明朝 ProN W3" charset="0"/>
                <a:sym typeface="Times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ea typeface="ヒラギノ明朝 ProN W3" charset="0"/>
                <a:sym typeface="Symbol" charset="0"/>
              </a:rPr>
              <a:t></a:t>
            </a:r>
            <a:r>
              <a:rPr lang="en-US" sz="2000" b="1" dirty="0">
                <a:solidFill>
                  <a:srgbClr val="FF0000"/>
                </a:solidFill>
                <a:ea typeface="ヒラギノ明朝 ProN W3" charset="0"/>
                <a:sym typeface="Times" charset="0"/>
              </a:rPr>
              <a:t> Br</a:t>
            </a:r>
            <a:r>
              <a:rPr lang="en-US" sz="2000" b="1" baseline="30000" dirty="0">
                <a:solidFill>
                  <a:srgbClr val="FF0000"/>
                </a:solidFill>
                <a:ea typeface="ヒラギノ明朝 ProN W3" charset="0"/>
                <a:sym typeface="Times" charset="0"/>
              </a:rPr>
              <a:t>-</a:t>
            </a:r>
            <a:r>
              <a:rPr lang="en-US" sz="2000" b="1" dirty="0">
                <a:solidFill>
                  <a:srgbClr val="FF0000"/>
                </a:solidFill>
                <a:ea typeface="ヒラギノ明朝 ProN W3" charset="0"/>
                <a:sym typeface="Symbol" charset="0"/>
              </a:rPr>
              <a:t></a:t>
            </a:r>
            <a:r>
              <a:rPr lang="en-US" sz="2000" b="1" dirty="0">
                <a:solidFill>
                  <a:srgbClr val="FF0000"/>
                </a:solidFill>
                <a:ea typeface="ヒラギノ明朝 ProN W3" charset="0"/>
                <a:sym typeface="Times" charset="0"/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ea typeface="ヒラギノ明朝 ProN W3" charset="0"/>
                <a:sym typeface="Times" charset="0"/>
              </a:rPr>
              <a:t>Cl</a:t>
            </a:r>
            <a:r>
              <a:rPr lang="en-US" sz="2000" b="1" baseline="30000" dirty="0" smtClean="0">
                <a:solidFill>
                  <a:srgbClr val="FF0000"/>
                </a:solidFill>
                <a:ea typeface="ヒラギノ明朝 ProN W3" charset="0"/>
                <a:sym typeface="Times" charset="0"/>
              </a:rPr>
              <a:t>-</a:t>
            </a:r>
            <a:r>
              <a:rPr lang="en-US" sz="2000" b="1" dirty="0">
                <a:solidFill>
                  <a:srgbClr val="FF0000"/>
                </a:solidFill>
                <a:ea typeface="ヒラギノ明朝 ProN W3" charset="0"/>
                <a:sym typeface="Symbol" charset="0"/>
              </a:rPr>
              <a:t></a:t>
            </a:r>
            <a:r>
              <a:rPr lang="en-US" sz="2000" b="1" dirty="0">
                <a:solidFill>
                  <a:srgbClr val="FF0000"/>
                </a:solidFill>
                <a:ea typeface="ヒラギノ明朝 ProN W3" charset="0"/>
                <a:sym typeface="Times" charset="0"/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ea typeface="ヒラギノ明朝 ProN W3" charset="0"/>
                <a:sym typeface="Times" charset="0"/>
              </a:rPr>
              <a:t>F</a:t>
            </a:r>
            <a:r>
              <a:rPr lang="en-US" sz="2000" b="1" baseline="30000" dirty="0" smtClean="0">
                <a:solidFill>
                  <a:srgbClr val="FF0000"/>
                </a:solidFill>
                <a:ea typeface="ヒラギノ明朝 ProN W3" charset="0"/>
                <a:sym typeface="Times" charset="0"/>
              </a:rPr>
              <a:t>- </a:t>
            </a:r>
            <a:r>
              <a:rPr lang="en-US" sz="2000" b="1" dirty="0" smtClean="0">
                <a:solidFill>
                  <a:srgbClr val="FF0000"/>
                </a:solidFill>
                <a:ea typeface="ヒラギノ明朝 ProN W3" charset="0"/>
                <a:sym typeface="Times" charset="0"/>
              </a:rPr>
              <a:t>(Ligand Field strength)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" y="4473714"/>
            <a:ext cx="8704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87319F"/>
                </a:solidFill>
              </a:rPr>
              <a:t>In terms of CFT, the fluoride ion being much smaller, can approach closer </a:t>
            </a:r>
          </a:p>
          <a:p>
            <a:r>
              <a:rPr lang="en-US" sz="2000" b="1" dirty="0" smtClean="0">
                <a:solidFill>
                  <a:srgbClr val="87319F"/>
                </a:solidFill>
              </a:rPr>
              <a:t>to the metal ion thereby increasing the electronic repulsion leading to higher </a:t>
            </a:r>
            <a:r>
              <a:rPr lang="el-GR" sz="2000" b="1" dirty="0">
                <a:solidFill>
                  <a:srgbClr val="87319F"/>
                </a:solidFill>
              </a:rPr>
              <a:t>Δ</a:t>
            </a:r>
            <a:r>
              <a:rPr lang="en-US" sz="2000" b="1" dirty="0" smtClean="0">
                <a:solidFill>
                  <a:srgbClr val="B533BF"/>
                </a:solidFill>
              </a:rPr>
              <a:t>.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988" y="5151408"/>
            <a:ext cx="4664075" cy="1646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532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29071" y="152400"/>
            <a:ext cx="66859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Analysis of the </a:t>
            </a:r>
            <a:r>
              <a:rPr lang="en-US" sz="3200" b="1" dirty="0" err="1" smtClean="0">
                <a:solidFill>
                  <a:srgbClr val="B533BF"/>
                </a:solidFill>
              </a:rPr>
              <a:t>Spectrochemical</a:t>
            </a:r>
            <a:r>
              <a:rPr lang="en-US" sz="3200" b="1" dirty="0" smtClean="0">
                <a:solidFill>
                  <a:srgbClr val="B533BF"/>
                </a:solidFill>
              </a:rPr>
              <a:t> Series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075" y="914400"/>
            <a:ext cx="6012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ea typeface="ヒラギノ明朝 ProN W3" charset="0"/>
                <a:sym typeface="Times" charset="0"/>
              </a:rPr>
              <a:t>Observation: F</a:t>
            </a:r>
            <a:r>
              <a:rPr lang="en-US" sz="2000" b="1" baseline="30000" dirty="0" smtClean="0">
                <a:solidFill>
                  <a:srgbClr val="FF0000"/>
                </a:solidFill>
                <a:ea typeface="ヒラギノ明朝 ProN W3" charset="0"/>
                <a:sym typeface="Times" charset="0"/>
              </a:rPr>
              <a:t>-</a:t>
            </a:r>
            <a:r>
              <a:rPr lang="en-US" sz="2000" b="1" dirty="0" smtClean="0">
                <a:solidFill>
                  <a:srgbClr val="FF0000"/>
                </a:solidFill>
                <a:ea typeface="ヒラギノ明朝 ProN W3" charset="0"/>
                <a:sym typeface="Times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ea typeface="ヒラギノ明朝 ProN W3" charset="0"/>
                <a:sym typeface="Symbol" charset="0"/>
              </a:rPr>
              <a:t></a:t>
            </a:r>
            <a:r>
              <a:rPr lang="en-US" sz="2000" b="1" dirty="0">
                <a:solidFill>
                  <a:srgbClr val="FF0000"/>
                </a:solidFill>
                <a:ea typeface="ヒラギノ明朝 ProN W3" charset="0"/>
                <a:sym typeface="Times" charset="0"/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ea typeface="ヒラギノ明朝 ProN W3" charset="0"/>
                <a:sym typeface="Times" charset="0"/>
              </a:rPr>
              <a:t>OH</a:t>
            </a:r>
            <a:r>
              <a:rPr lang="en-US" sz="2000" b="1" baseline="30000" dirty="0" smtClean="0">
                <a:solidFill>
                  <a:srgbClr val="FF0000"/>
                </a:solidFill>
                <a:ea typeface="ヒラギノ明朝 ProN W3" charset="0"/>
                <a:sym typeface="Times" charset="0"/>
              </a:rPr>
              <a:t>-</a:t>
            </a:r>
            <a:r>
              <a:rPr lang="en-US" sz="2000" b="1" dirty="0">
                <a:solidFill>
                  <a:srgbClr val="FF0000"/>
                </a:solidFill>
                <a:ea typeface="ヒラギノ明朝 ProN W3" charset="0"/>
                <a:sym typeface="Symbol" charset="0"/>
              </a:rPr>
              <a:t></a:t>
            </a:r>
            <a:r>
              <a:rPr lang="en-US" sz="2000" b="1" dirty="0">
                <a:solidFill>
                  <a:srgbClr val="FF0000"/>
                </a:solidFill>
                <a:ea typeface="ヒラギノ明朝 ProN W3" charset="0"/>
                <a:sym typeface="Times" charset="0"/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ea typeface="ヒラギノ明朝 ProN W3" charset="0"/>
                <a:sym typeface="Times" charset="0"/>
              </a:rPr>
              <a:t>O</a:t>
            </a:r>
            <a:r>
              <a:rPr lang="en-US" sz="2000" b="1" baseline="30000" dirty="0" smtClean="0">
                <a:solidFill>
                  <a:srgbClr val="FF0000"/>
                </a:solidFill>
                <a:ea typeface="ヒラギノ明朝 ProN W3" charset="0"/>
                <a:sym typeface="Times" charset="0"/>
              </a:rPr>
              <a:t>2-</a:t>
            </a:r>
            <a:r>
              <a:rPr lang="en-US" sz="2000" b="1" dirty="0">
                <a:solidFill>
                  <a:srgbClr val="FF0000"/>
                </a:solidFill>
                <a:ea typeface="ヒラギノ明朝 ProN W3" charset="0"/>
                <a:sym typeface="Symbol" charset="0"/>
              </a:rPr>
              <a:t></a:t>
            </a:r>
            <a:r>
              <a:rPr lang="en-US" sz="2000" b="1" dirty="0">
                <a:solidFill>
                  <a:srgbClr val="FF0000"/>
                </a:solidFill>
                <a:ea typeface="ヒラギノ明朝 ProN W3" charset="0"/>
                <a:sym typeface="Times" charset="0"/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ea typeface="ヒラギノ明朝 ProN W3" charset="0"/>
                <a:sym typeface="Times" charset="0"/>
              </a:rPr>
              <a:t>H</a:t>
            </a:r>
            <a:r>
              <a:rPr lang="en-US" sz="2000" b="1" baseline="-25000" dirty="0" smtClean="0">
                <a:solidFill>
                  <a:srgbClr val="FF0000"/>
                </a:solidFill>
                <a:ea typeface="ヒラギノ明朝 ProN W3" charset="0"/>
                <a:sym typeface="Times" charset="0"/>
              </a:rPr>
              <a:t>2</a:t>
            </a:r>
            <a:r>
              <a:rPr lang="en-US" sz="2000" b="1" dirty="0" smtClean="0">
                <a:solidFill>
                  <a:srgbClr val="FF0000"/>
                </a:solidFill>
                <a:ea typeface="ヒラギノ明朝 ProN W3" charset="0"/>
                <a:sym typeface="Times" charset="0"/>
              </a:rPr>
              <a:t>O</a:t>
            </a:r>
            <a:r>
              <a:rPr lang="en-US" sz="2000" b="1" baseline="30000" dirty="0" smtClean="0">
                <a:solidFill>
                  <a:srgbClr val="FF0000"/>
                </a:solidFill>
                <a:ea typeface="ヒラギノ明朝 ProN W3" charset="0"/>
                <a:sym typeface="Times" charset="0"/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ea typeface="ヒラギノ明朝 ProN W3" charset="0"/>
                <a:sym typeface="Times" charset="0"/>
              </a:rPr>
              <a:t>(Ligand Field strength)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826" y="1371600"/>
            <a:ext cx="8704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87319F"/>
                </a:solidFill>
              </a:rPr>
              <a:t>To explain the above series, let’s look at the bonding modes between the ligand and the metal. We will consider simplified diagrams for clarity.</a:t>
            </a:r>
            <a:r>
              <a:rPr lang="en-US" sz="2000" b="1" dirty="0" smtClean="0">
                <a:solidFill>
                  <a:srgbClr val="B533BF"/>
                </a:solidFill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826" y="2187714"/>
            <a:ext cx="8704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87319F"/>
                </a:solidFill>
              </a:rPr>
              <a:t>Initially, the ligands can be viewed as having a hybrid orbital or a </a:t>
            </a:r>
            <a:r>
              <a:rPr lang="en-US" sz="2000" b="1" i="1" dirty="0">
                <a:solidFill>
                  <a:srgbClr val="87319F"/>
                </a:solidFill>
              </a:rPr>
              <a:t>p</a:t>
            </a:r>
            <a:r>
              <a:rPr lang="en-US" sz="2000" b="1" dirty="0">
                <a:solidFill>
                  <a:srgbClr val="87319F"/>
                </a:solidFill>
              </a:rPr>
              <a:t> orbital pointing toward the metal to make σ bonds.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028" y="3352800"/>
            <a:ext cx="4490772" cy="3467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1826" y="2952690"/>
            <a:ext cx="8704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87319F"/>
                </a:solidFill>
              </a:rPr>
              <a:t>This is referred to as </a:t>
            </a:r>
            <a:r>
              <a:rPr lang="en-US" sz="2000" b="1" dirty="0">
                <a:solidFill>
                  <a:srgbClr val="87319F"/>
                </a:solidFill>
              </a:rPr>
              <a:t>σ </a:t>
            </a:r>
            <a:r>
              <a:rPr lang="en-US" sz="2000" b="1" dirty="0" smtClean="0">
                <a:solidFill>
                  <a:srgbClr val="87319F"/>
                </a:solidFill>
              </a:rPr>
              <a:t>donation from the ligand to the metal.</a:t>
            </a:r>
            <a:endParaRPr lang="en-US" sz="2000" b="1" dirty="0">
              <a:solidFill>
                <a:srgbClr val="87319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827" y="3562290"/>
            <a:ext cx="4352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87319F"/>
                </a:solidFill>
              </a:rPr>
              <a:t>Hence, all ligands are “</a:t>
            </a:r>
            <a:r>
              <a:rPr lang="en-US" sz="2000" b="1" dirty="0">
                <a:solidFill>
                  <a:srgbClr val="87319F"/>
                </a:solidFill>
              </a:rPr>
              <a:t>σ </a:t>
            </a:r>
            <a:r>
              <a:rPr lang="en-US" sz="2000" b="1" dirty="0" smtClean="0">
                <a:solidFill>
                  <a:srgbClr val="87319F"/>
                </a:solidFill>
              </a:rPr>
              <a:t>donors”.</a:t>
            </a:r>
            <a:endParaRPr lang="en-US" sz="2000" b="1" dirty="0">
              <a:solidFill>
                <a:srgbClr val="87319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827" y="4134928"/>
            <a:ext cx="43520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87319F"/>
                </a:solidFill>
              </a:rPr>
              <a:t>However, some ligands </a:t>
            </a:r>
            <a:r>
              <a:rPr lang="en-US" sz="2000" b="1" i="1" u="sng" dirty="0" smtClean="0">
                <a:solidFill>
                  <a:srgbClr val="00B0F0"/>
                </a:solidFill>
              </a:rPr>
              <a:t>may have</a:t>
            </a:r>
            <a:r>
              <a:rPr lang="en-US" sz="2000" b="1" dirty="0">
                <a:solidFill>
                  <a:srgbClr val="87319F"/>
                </a:solidFill>
              </a:rPr>
              <a:t> </a:t>
            </a:r>
            <a:r>
              <a:rPr lang="en-US" sz="2000" b="1" dirty="0" smtClean="0">
                <a:solidFill>
                  <a:srgbClr val="87319F"/>
                </a:solidFill>
              </a:rPr>
              <a:t>additional orbitals that can interact with other orbitals on the metal.</a:t>
            </a:r>
            <a:endParaRPr lang="en-US" sz="2000" b="1" dirty="0">
              <a:solidFill>
                <a:srgbClr val="87319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827" y="5257800"/>
            <a:ext cx="43520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87319F"/>
                </a:solidFill>
              </a:rPr>
              <a:t>Ligand Field Theory provides insights into these additional interactions as the reasons for the different strengths of ligands.</a:t>
            </a:r>
            <a:endParaRPr lang="en-US" sz="2000" b="1" dirty="0">
              <a:solidFill>
                <a:srgbClr val="8731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18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29071" y="152400"/>
            <a:ext cx="66859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Analysis of the </a:t>
            </a:r>
            <a:r>
              <a:rPr lang="en-US" sz="3200" b="1" dirty="0" err="1" smtClean="0">
                <a:solidFill>
                  <a:srgbClr val="B533BF"/>
                </a:solidFill>
              </a:rPr>
              <a:t>Spectrochemical</a:t>
            </a:r>
            <a:r>
              <a:rPr lang="en-US" sz="3200" b="1" dirty="0" smtClean="0">
                <a:solidFill>
                  <a:srgbClr val="B533BF"/>
                </a:solidFill>
              </a:rPr>
              <a:t> Series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285" y="3200400"/>
            <a:ext cx="3883568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86069" y="20574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latin typeface="Arial Narrow" pitchFamily="34" charset="0"/>
                <a:ea typeface="Gulim" pitchFamily="34" charset="-127"/>
              </a:rPr>
              <a:t>Interaction between </a:t>
            </a:r>
            <a:r>
              <a:rPr lang="en-US" altLang="ko-KR" sz="1600" b="1" dirty="0" err="1">
                <a:solidFill>
                  <a:srgbClr val="0070C0"/>
                </a:solidFill>
                <a:latin typeface="Arial Narrow" pitchFamily="34" charset="0"/>
                <a:ea typeface="Gulim" pitchFamily="34" charset="-127"/>
              </a:rPr>
              <a:t>d</a:t>
            </a:r>
            <a:r>
              <a:rPr lang="en-US" altLang="ko-KR" sz="1600" b="1" baseline="-25000" dirty="0" err="1">
                <a:solidFill>
                  <a:srgbClr val="0070C0"/>
                </a:solidFill>
                <a:latin typeface="Arial Narrow" pitchFamily="34" charset="0"/>
                <a:ea typeface="Gulim" pitchFamily="34" charset="-127"/>
              </a:rPr>
              <a:t>xy</a:t>
            </a:r>
            <a:r>
              <a:rPr lang="en-US" altLang="ko-KR" sz="1600" b="1" dirty="0">
                <a:solidFill>
                  <a:srgbClr val="0070C0"/>
                </a:solidFill>
                <a:latin typeface="Arial Narrow" pitchFamily="34" charset="0"/>
                <a:ea typeface="Gulim" pitchFamily="34" charset="-127"/>
              </a:rPr>
              <a:t> </a:t>
            </a:r>
            <a:r>
              <a:rPr lang="en-US" altLang="ko-KR" b="1" dirty="0">
                <a:solidFill>
                  <a:srgbClr val="0070C0"/>
                </a:solidFill>
                <a:latin typeface="Arial Narrow" pitchFamily="34" charset="0"/>
                <a:ea typeface="Gulim" pitchFamily="34" charset="-127"/>
              </a:rPr>
              <a:t>of metal and </a:t>
            </a:r>
            <a:r>
              <a:rPr lang="en-US" altLang="ko-KR" sz="1600" b="1" dirty="0" err="1">
                <a:solidFill>
                  <a:srgbClr val="0070C0"/>
                </a:solidFill>
                <a:latin typeface="Arial Narrow" pitchFamily="34" charset="0"/>
                <a:ea typeface="Gulim" pitchFamily="34" charset="-127"/>
              </a:rPr>
              <a:t>p</a:t>
            </a:r>
            <a:r>
              <a:rPr lang="en-US" altLang="ko-KR" sz="1600" b="1" baseline="-25000" dirty="0" err="1">
                <a:solidFill>
                  <a:srgbClr val="0070C0"/>
                </a:solidFill>
                <a:latin typeface="Arial Narrow" pitchFamily="34" charset="0"/>
                <a:ea typeface="Gulim" pitchFamily="34" charset="-127"/>
              </a:rPr>
              <a:t>y</a:t>
            </a:r>
            <a:r>
              <a:rPr lang="en-US" altLang="ko-KR" b="1" dirty="0">
                <a:solidFill>
                  <a:srgbClr val="0070C0"/>
                </a:solidFill>
                <a:latin typeface="Arial Narrow" pitchFamily="34" charset="0"/>
                <a:ea typeface="Gulim" pitchFamily="34" charset="-127"/>
              </a:rPr>
              <a:t> of halide: </a:t>
            </a:r>
          </a:p>
          <a:p>
            <a:pPr algn="ctr"/>
            <a:r>
              <a:rPr lang="en-US" altLang="ko-KR" b="1" dirty="0" smtClean="0">
                <a:solidFill>
                  <a:srgbClr val="0070C0"/>
                </a:solidFill>
                <a:latin typeface="Arial Narrow" pitchFamily="34" charset="0"/>
                <a:ea typeface="Gulim" pitchFamily="34" charset="-127"/>
              </a:rPr>
              <a:t>Reduces positive charge on metal</a:t>
            </a:r>
            <a:endParaRPr lang="en-US" altLang="ko-KR" b="1" dirty="0">
              <a:solidFill>
                <a:srgbClr val="0070C0"/>
              </a:solidFill>
              <a:latin typeface="Arial Narrow" pitchFamily="34" charset="0"/>
              <a:ea typeface="Gulim" pitchFamily="34" charset="-127"/>
            </a:endParaRPr>
          </a:p>
          <a:p>
            <a:pPr algn="ctr"/>
            <a:r>
              <a:rPr lang="en-US" altLang="ko-KR" b="1" dirty="0" smtClean="0">
                <a:solidFill>
                  <a:srgbClr val="0070C0"/>
                </a:solidFill>
                <a:latin typeface="Arial Narrow" pitchFamily="34" charset="0"/>
                <a:ea typeface="Gulim" pitchFamily="34" charset="-127"/>
              </a:rPr>
              <a:t>Reduces </a:t>
            </a:r>
            <a:r>
              <a:rPr lang="el-GR" altLang="ko-KR" b="1" dirty="0">
                <a:solidFill>
                  <a:srgbClr val="0070C0"/>
                </a:solidFill>
                <a:latin typeface="Arial Narrow" pitchFamily="34" charset="0"/>
                <a:ea typeface="Gulim" pitchFamily="34" charset="-127"/>
              </a:rPr>
              <a:t>Δ</a:t>
            </a:r>
            <a:endParaRPr lang="en-US" altLang="ko-KR" sz="1400" b="1" baseline="-25000" dirty="0">
              <a:solidFill>
                <a:srgbClr val="0070C0"/>
              </a:solidFill>
              <a:latin typeface="Arial Narrow" pitchFamily="34" charset="0"/>
              <a:ea typeface="Gulim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" y="1371600"/>
            <a:ext cx="8704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b="1" dirty="0" smtClean="0">
                <a:solidFill>
                  <a:srgbClr val="87319F"/>
                </a:solidFill>
              </a:rPr>
              <a:t>Ligands which have filled </a:t>
            </a:r>
            <a:r>
              <a:rPr lang="en-IN" sz="2000" b="1" i="1" dirty="0" smtClean="0">
                <a:solidFill>
                  <a:srgbClr val="87319F"/>
                </a:solidFill>
              </a:rPr>
              <a:t>p</a:t>
            </a:r>
            <a:r>
              <a:rPr lang="en-IN" sz="2000" b="1" dirty="0" smtClean="0">
                <a:solidFill>
                  <a:srgbClr val="87319F"/>
                </a:solidFill>
              </a:rPr>
              <a:t> orbitals may act as </a:t>
            </a:r>
            <a:r>
              <a:rPr lang="en-IN" sz="2000" b="1" dirty="0" smtClean="0">
                <a:solidFill>
                  <a:srgbClr val="87319F"/>
                </a:solidFill>
                <a:latin typeface="Symbol" panose="05050102010706020507" pitchFamily="18" charset="2"/>
              </a:rPr>
              <a:t>p</a:t>
            </a:r>
            <a:r>
              <a:rPr lang="en-IN" sz="2000" b="1" dirty="0" smtClean="0">
                <a:solidFill>
                  <a:srgbClr val="87319F"/>
                </a:solidFill>
              </a:rPr>
              <a:t> donors by interacting with suitable metal orbitals</a:t>
            </a:r>
            <a:r>
              <a:rPr lang="en-US" sz="2000" b="1" dirty="0" smtClean="0">
                <a:solidFill>
                  <a:srgbClr val="87319F"/>
                </a:solidFill>
              </a:rPr>
              <a:t>.</a:t>
            </a:r>
            <a:r>
              <a:rPr lang="en-US" sz="2000" b="1" dirty="0" smtClean="0">
                <a:solidFill>
                  <a:srgbClr val="B533BF"/>
                </a:solidFill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075" y="914400"/>
            <a:ext cx="6012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ea typeface="ヒラギノ明朝 ProN W3" charset="0"/>
                <a:sym typeface="Times" charset="0"/>
              </a:rPr>
              <a:t>Observation: F</a:t>
            </a:r>
            <a:r>
              <a:rPr lang="en-US" sz="2000" b="1" baseline="30000" dirty="0" smtClean="0">
                <a:solidFill>
                  <a:srgbClr val="FF0000"/>
                </a:solidFill>
                <a:ea typeface="ヒラギノ明朝 ProN W3" charset="0"/>
                <a:sym typeface="Times" charset="0"/>
              </a:rPr>
              <a:t>-</a:t>
            </a:r>
            <a:r>
              <a:rPr lang="en-US" sz="2000" b="1" dirty="0" smtClean="0">
                <a:solidFill>
                  <a:srgbClr val="FF0000"/>
                </a:solidFill>
                <a:ea typeface="ヒラギノ明朝 ProN W3" charset="0"/>
                <a:sym typeface="Times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ea typeface="ヒラギノ明朝 ProN W3" charset="0"/>
                <a:sym typeface="Symbol" charset="0"/>
              </a:rPr>
              <a:t></a:t>
            </a:r>
            <a:r>
              <a:rPr lang="en-US" sz="2000" b="1" dirty="0">
                <a:solidFill>
                  <a:srgbClr val="FF0000"/>
                </a:solidFill>
                <a:ea typeface="ヒラギノ明朝 ProN W3" charset="0"/>
                <a:sym typeface="Times" charset="0"/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ea typeface="ヒラギノ明朝 ProN W3" charset="0"/>
                <a:sym typeface="Times" charset="0"/>
              </a:rPr>
              <a:t>OH</a:t>
            </a:r>
            <a:r>
              <a:rPr lang="en-US" sz="2000" b="1" baseline="30000" dirty="0" smtClean="0">
                <a:solidFill>
                  <a:srgbClr val="FF0000"/>
                </a:solidFill>
                <a:ea typeface="ヒラギノ明朝 ProN W3" charset="0"/>
                <a:sym typeface="Times" charset="0"/>
              </a:rPr>
              <a:t>-</a:t>
            </a:r>
            <a:r>
              <a:rPr lang="en-US" sz="2000" b="1" dirty="0">
                <a:solidFill>
                  <a:srgbClr val="FF0000"/>
                </a:solidFill>
                <a:ea typeface="ヒラギノ明朝 ProN W3" charset="0"/>
                <a:sym typeface="Symbol" charset="0"/>
              </a:rPr>
              <a:t></a:t>
            </a:r>
            <a:r>
              <a:rPr lang="en-US" sz="2000" b="1" dirty="0">
                <a:solidFill>
                  <a:srgbClr val="FF0000"/>
                </a:solidFill>
                <a:ea typeface="ヒラギノ明朝 ProN W3" charset="0"/>
                <a:sym typeface="Times" charset="0"/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ea typeface="ヒラギノ明朝 ProN W3" charset="0"/>
                <a:sym typeface="Times" charset="0"/>
              </a:rPr>
              <a:t>O</a:t>
            </a:r>
            <a:r>
              <a:rPr lang="en-US" sz="2000" b="1" baseline="30000" dirty="0" smtClean="0">
                <a:solidFill>
                  <a:srgbClr val="FF0000"/>
                </a:solidFill>
                <a:ea typeface="ヒラギノ明朝 ProN W3" charset="0"/>
                <a:sym typeface="Times" charset="0"/>
              </a:rPr>
              <a:t>2-</a:t>
            </a:r>
            <a:r>
              <a:rPr lang="en-US" sz="2000" b="1" dirty="0">
                <a:solidFill>
                  <a:srgbClr val="FF0000"/>
                </a:solidFill>
                <a:ea typeface="ヒラギノ明朝 ProN W3" charset="0"/>
                <a:sym typeface="Symbol" charset="0"/>
              </a:rPr>
              <a:t></a:t>
            </a:r>
            <a:r>
              <a:rPr lang="en-US" sz="2000" b="1" dirty="0">
                <a:solidFill>
                  <a:srgbClr val="FF0000"/>
                </a:solidFill>
                <a:ea typeface="ヒラギノ明朝 ProN W3" charset="0"/>
                <a:sym typeface="Times" charset="0"/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ea typeface="ヒラギノ明朝 ProN W3" charset="0"/>
                <a:sym typeface="Times" charset="0"/>
              </a:rPr>
              <a:t>H</a:t>
            </a:r>
            <a:r>
              <a:rPr lang="en-US" sz="2000" b="1" baseline="-25000" dirty="0" smtClean="0">
                <a:solidFill>
                  <a:srgbClr val="FF0000"/>
                </a:solidFill>
                <a:ea typeface="ヒラギノ明朝 ProN W3" charset="0"/>
                <a:sym typeface="Times" charset="0"/>
              </a:rPr>
              <a:t>2</a:t>
            </a:r>
            <a:r>
              <a:rPr lang="en-US" sz="2000" b="1" dirty="0" smtClean="0">
                <a:solidFill>
                  <a:srgbClr val="FF0000"/>
                </a:solidFill>
                <a:ea typeface="ヒラギノ明朝 ProN W3" charset="0"/>
                <a:sym typeface="Times" charset="0"/>
              </a:rPr>
              <a:t>O</a:t>
            </a:r>
            <a:r>
              <a:rPr lang="en-US" sz="2000" b="1" baseline="30000" dirty="0" smtClean="0">
                <a:solidFill>
                  <a:srgbClr val="FF0000"/>
                </a:solidFill>
                <a:ea typeface="ヒラギノ明朝 ProN W3" charset="0"/>
                <a:sym typeface="Times" charset="0"/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ea typeface="ヒラギノ明朝 ProN W3" charset="0"/>
                <a:sym typeface="Times" charset="0"/>
              </a:rPr>
              <a:t>(Ligand Field strength)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2400" y="5257800"/>
            <a:ext cx="8704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b="1" dirty="0" smtClean="0">
                <a:solidFill>
                  <a:srgbClr val="87319F"/>
                </a:solidFill>
              </a:rPr>
              <a:t>Water acts only as a sigma-donor ligand</a:t>
            </a:r>
            <a:r>
              <a:rPr lang="en-US" sz="2000" b="1" dirty="0" smtClean="0">
                <a:solidFill>
                  <a:srgbClr val="87319F"/>
                </a:solidFill>
              </a:rPr>
              <a:t>.</a:t>
            </a:r>
            <a:r>
              <a:rPr lang="en-US" sz="2000" b="1" dirty="0" smtClean="0">
                <a:solidFill>
                  <a:srgbClr val="B533BF"/>
                </a:solidFill>
              </a:rPr>
              <a:t>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967" y="5252041"/>
            <a:ext cx="2200275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266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29071" y="152400"/>
            <a:ext cx="66859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Analysis of the </a:t>
            </a:r>
            <a:r>
              <a:rPr lang="en-US" sz="3200" b="1" dirty="0" err="1" smtClean="0">
                <a:solidFill>
                  <a:srgbClr val="B533BF"/>
                </a:solidFill>
              </a:rPr>
              <a:t>Spectrochemical</a:t>
            </a:r>
            <a:r>
              <a:rPr lang="en-US" sz="3200" b="1" dirty="0" smtClean="0">
                <a:solidFill>
                  <a:srgbClr val="B533BF"/>
                </a:solidFill>
              </a:rPr>
              <a:t> Series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" y="1447800"/>
            <a:ext cx="8704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b="1" dirty="0" smtClean="0">
                <a:solidFill>
                  <a:srgbClr val="87319F"/>
                </a:solidFill>
              </a:rPr>
              <a:t>Ligands which have empty </a:t>
            </a:r>
            <a:r>
              <a:rPr lang="en-IN" sz="2000" b="1" i="1" dirty="0" smtClean="0">
                <a:solidFill>
                  <a:srgbClr val="87319F"/>
                </a:solidFill>
              </a:rPr>
              <a:t>p</a:t>
            </a:r>
            <a:r>
              <a:rPr lang="en-IN" sz="2000" b="1" dirty="0" smtClean="0">
                <a:solidFill>
                  <a:srgbClr val="87319F"/>
                </a:solidFill>
              </a:rPr>
              <a:t> or </a:t>
            </a:r>
            <a:r>
              <a:rPr lang="en-IN" sz="2000" b="1" i="1" dirty="0" smtClean="0">
                <a:solidFill>
                  <a:srgbClr val="87319F"/>
                </a:solidFill>
              </a:rPr>
              <a:t>d</a:t>
            </a:r>
            <a:r>
              <a:rPr lang="en-IN" sz="2000" b="1" dirty="0" smtClean="0">
                <a:solidFill>
                  <a:srgbClr val="87319F"/>
                </a:solidFill>
              </a:rPr>
              <a:t> orbitals may act as </a:t>
            </a:r>
            <a:r>
              <a:rPr lang="en-IN" sz="2000" b="1" dirty="0" smtClean="0">
                <a:solidFill>
                  <a:srgbClr val="87319F"/>
                </a:solidFill>
                <a:latin typeface="Symbol" panose="05050102010706020507" pitchFamily="18" charset="2"/>
              </a:rPr>
              <a:t>p</a:t>
            </a:r>
            <a:r>
              <a:rPr lang="en-IN" sz="2000" b="1" dirty="0" smtClean="0">
                <a:solidFill>
                  <a:srgbClr val="87319F"/>
                </a:solidFill>
              </a:rPr>
              <a:t> acceptors by interacting with suitable metal orbitals</a:t>
            </a:r>
            <a:r>
              <a:rPr lang="en-US" sz="2000" b="1" dirty="0" smtClean="0">
                <a:solidFill>
                  <a:srgbClr val="87319F"/>
                </a:solidFill>
              </a:rPr>
              <a:t>.</a:t>
            </a:r>
            <a:r>
              <a:rPr lang="en-US" sz="2000" b="1" dirty="0" smtClean="0">
                <a:solidFill>
                  <a:srgbClr val="B533BF"/>
                </a:solidFill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075" y="914400"/>
            <a:ext cx="5566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ea typeface="ヒラギノ明朝 ProN W3" charset="0"/>
                <a:sym typeface="Times" charset="0"/>
              </a:rPr>
              <a:t>Observation: PPh</a:t>
            </a:r>
            <a:r>
              <a:rPr lang="en-US" sz="2000" b="1" baseline="-25000" dirty="0" smtClean="0">
                <a:solidFill>
                  <a:srgbClr val="FF0000"/>
                </a:solidFill>
                <a:ea typeface="ヒラギノ明朝 ProN W3" charset="0"/>
                <a:sym typeface="Times" charset="0"/>
              </a:rPr>
              <a:t>3</a:t>
            </a:r>
            <a:r>
              <a:rPr lang="en-US" sz="2000" b="1" dirty="0" smtClean="0">
                <a:solidFill>
                  <a:srgbClr val="FF0000"/>
                </a:solidFill>
                <a:ea typeface="ヒラギノ明朝 ProN W3" charset="0"/>
                <a:sym typeface="Times" charset="0"/>
              </a:rPr>
              <a:t>, CN</a:t>
            </a:r>
            <a:r>
              <a:rPr lang="en-US" sz="2000" b="1" baseline="30000" dirty="0" smtClean="0">
                <a:solidFill>
                  <a:srgbClr val="FF0000"/>
                </a:solidFill>
                <a:ea typeface="ヒラギノ明朝 ProN W3" charset="0"/>
                <a:sym typeface="Times" charset="0"/>
              </a:rPr>
              <a:t>-</a:t>
            </a:r>
            <a:r>
              <a:rPr lang="en-US" sz="2000" b="1" dirty="0" smtClean="0">
                <a:solidFill>
                  <a:srgbClr val="FF0000"/>
                </a:solidFill>
                <a:ea typeface="ヒラギノ明朝 ProN W3" charset="0"/>
                <a:sym typeface="Times" charset="0"/>
              </a:rPr>
              <a:t>, CO are strong field ligands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618" y="3505200"/>
            <a:ext cx="5001615" cy="199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 Box 14"/>
          <p:cNvSpPr txBox="1">
            <a:spLocks noChangeArrowheads="1"/>
          </p:cNvSpPr>
          <p:nvPr/>
        </p:nvSpPr>
        <p:spPr bwMode="auto">
          <a:xfrm>
            <a:off x="2212318" y="2379751"/>
            <a:ext cx="4444139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buFont typeface="Symbol" pitchFamily="18" charset="2"/>
              <a:buChar char="p"/>
            </a:pPr>
            <a:r>
              <a:rPr lang="en-US" altLang="ko-KR" sz="1800" b="1" dirty="0" smtClean="0">
                <a:solidFill>
                  <a:srgbClr val="0070C0"/>
                </a:solidFill>
                <a:latin typeface="Arial Narrow" pitchFamily="34" charset="0"/>
                <a:ea typeface="굴림" charset="-127"/>
              </a:rPr>
              <a:t>-back-bonding </a:t>
            </a:r>
            <a:r>
              <a:rPr lang="en-US" altLang="ko-KR" sz="1800" b="1" dirty="0">
                <a:solidFill>
                  <a:srgbClr val="0070C0"/>
                </a:solidFill>
                <a:latin typeface="Arial Narrow" pitchFamily="34" charset="0"/>
                <a:ea typeface="굴림" charset="-127"/>
              </a:rPr>
              <a:t>of </a:t>
            </a:r>
            <a:r>
              <a:rPr lang="en-US" altLang="ko-KR" sz="1800" b="1" dirty="0" smtClean="0">
                <a:solidFill>
                  <a:srgbClr val="0070C0"/>
                </a:solidFill>
                <a:latin typeface="Arial Narrow" pitchFamily="34" charset="0"/>
                <a:ea typeface="굴림" charset="-127"/>
              </a:rPr>
              <a:t>ligand with </a:t>
            </a:r>
            <a:r>
              <a:rPr lang="en-US" altLang="ko-KR" sz="1600" b="1" dirty="0" err="1">
                <a:solidFill>
                  <a:srgbClr val="0070C0"/>
                </a:solidFill>
                <a:latin typeface="Arial Narrow" pitchFamily="34" charset="0"/>
                <a:ea typeface="굴림" charset="-127"/>
              </a:rPr>
              <a:t>d</a:t>
            </a:r>
            <a:r>
              <a:rPr lang="en-US" altLang="ko-KR" sz="1600" b="1" baseline="-25000" dirty="0" err="1">
                <a:solidFill>
                  <a:srgbClr val="0070C0"/>
                </a:solidFill>
                <a:latin typeface="Arial Narrow" pitchFamily="34" charset="0"/>
                <a:ea typeface="굴림" charset="-127"/>
              </a:rPr>
              <a:t>xy</a:t>
            </a:r>
            <a:r>
              <a:rPr lang="en-US" altLang="ko-KR" sz="1600" b="1" dirty="0">
                <a:solidFill>
                  <a:srgbClr val="0070C0"/>
                </a:solidFill>
                <a:latin typeface="Arial Narrow" pitchFamily="34" charset="0"/>
                <a:ea typeface="굴림" charset="-127"/>
              </a:rPr>
              <a:t> </a:t>
            </a:r>
            <a:r>
              <a:rPr lang="en-US" altLang="ko-KR" sz="1800" b="1" dirty="0" smtClean="0">
                <a:solidFill>
                  <a:srgbClr val="0070C0"/>
                </a:solidFill>
                <a:latin typeface="Arial Narrow" pitchFamily="34" charset="0"/>
                <a:ea typeface="굴림" charset="-127"/>
              </a:rPr>
              <a:t>orbital </a:t>
            </a:r>
            <a:r>
              <a:rPr lang="en-US" altLang="ko-KR" sz="1800" b="1" dirty="0" smtClean="0">
                <a:solidFill>
                  <a:srgbClr val="0070C0"/>
                </a:solidFill>
                <a:latin typeface="Arial Narrow" pitchFamily="34" charset="0"/>
                <a:ea typeface="Gulim" pitchFamily="34" charset="-127"/>
              </a:rPr>
              <a:t>Increases </a:t>
            </a:r>
            <a:r>
              <a:rPr lang="en-US" altLang="ko-KR" sz="1800" b="1" dirty="0">
                <a:solidFill>
                  <a:srgbClr val="0070C0"/>
                </a:solidFill>
                <a:latin typeface="Arial Narrow" pitchFamily="34" charset="0"/>
                <a:ea typeface="Gulim" pitchFamily="34" charset="-127"/>
              </a:rPr>
              <a:t>positive charge on metal</a:t>
            </a:r>
          </a:p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Arial Narrow" pitchFamily="34" charset="0"/>
                <a:ea typeface="Gulim" pitchFamily="34" charset="-127"/>
              </a:rPr>
              <a:t>Increases </a:t>
            </a:r>
            <a:r>
              <a:rPr lang="el-GR" altLang="ko-KR" sz="1800" b="1" dirty="0">
                <a:solidFill>
                  <a:srgbClr val="0070C0"/>
                </a:solidFill>
                <a:latin typeface="Arial Narrow" pitchFamily="34" charset="0"/>
                <a:ea typeface="Gulim" pitchFamily="34" charset="-127"/>
              </a:rPr>
              <a:t>Δ</a:t>
            </a:r>
            <a:endParaRPr lang="en-US" altLang="ko-KR" sz="1400" b="1" baseline="-25000" dirty="0">
              <a:solidFill>
                <a:srgbClr val="0070C0"/>
              </a:solidFill>
              <a:latin typeface="Arial Narrow" pitchFamily="34" charset="0"/>
              <a:ea typeface="Gulim" pitchFamily="34" charset="-127"/>
            </a:endParaRPr>
          </a:p>
          <a:p>
            <a:pPr eaLnBrk="1" hangingPunct="1"/>
            <a:endParaRPr lang="en-US" altLang="ko-KR" sz="1800" b="1" baseline="30000" dirty="0">
              <a:solidFill>
                <a:srgbClr val="0070C0"/>
              </a:solidFill>
              <a:latin typeface="Arial Narrow" pitchFamily="34" charset="0"/>
              <a:ea typeface="굴림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5943600"/>
            <a:ext cx="3592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 smtClean="0"/>
              <a:t>d</a:t>
            </a:r>
            <a:r>
              <a:rPr lang="en-IN" dirty="0" err="1" smtClean="0">
                <a:latin typeface="Symbol" panose="05050102010706020507" pitchFamily="18" charset="2"/>
              </a:rPr>
              <a:t>p</a:t>
            </a:r>
            <a:r>
              <a:rPr lang="en-IN" dirty="0" smtClean="0"/>
              <a:t>-p</a:t>
            </a:r>
            <a:r>
              <a:rPr lang="en-IN" dirty="0" smtClean="0">
                <a:latin typeface="Symbol" panose="05050102010706020507" pitchFamily="18" charset="2"/>
              </a:rPr>
              <a:t>p</a:t>
            </a:r>
            <a:r>
              <a:rPr lang="en-IN" dirty="0" smtClean="0"/>
              <a:t> back donation (back bonding)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170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29071" y="152400"/>
            <a:ext cx="66859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Analysis of the </a:t>
            </a:r>
            <a:r>
              <a:rPr lang="en-US" sz="3200" b="1" dirty="0" err="1" smtClean="0">
                <a:solidFill>
                  <a:srgbClr val="B533BF"/>
                </a:solidFill>
              </a:rPr>
              <a:t>Spectrochemical</a:t>
            </a:r>
            <a:r>
              <a:rPr lang="en-US" sz="3200" b="1" dirty="0" smtClean="0">
                <a:solidFill>
                  <a:srgbClr val="B533BF"/>
                </a:solidFill>
              </a:rPr>
              <a:t> Series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" y="990600"/>
            <a:ext cx="8704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b="1" dirty="0" smtClean="0">
                <a:solidFill>
                  <a:srgbClr val="87319F"/>
                </a:solidFill>
              </a:rPr>
              <a:t>CO also has available </a:t>
            </a:r>
            <a:r>
              <a:rPr lang="en-IN" sz="2000" b="1" dirty="0" smtClean="0">
                <a:solidFill>
                  <a:srgbClr val="87319F"/>
                </a:solidFill>
                <a:latin typeface="Symbol" panose="05050102010706020507" pitchFamily="18" charset="2"/>
              </a:rPr>
              <a:t>p</a:t>
            </a:r>
            <a:r>
              <a:rPr lang="en-IN" sz="2000" b="1" dirty="0" smtClean="0">
                <a:solidFill>
                  <a:srgbClr val="87319F"/>
                </a:solidFill>
              </a:rPr>
              <a:t>* orbitals for back bonding</a:t>
            </a:r>
            <a:r>
              <a:rPr lang="en-US" sz="2000" b="1" dirty="0" smtClean="0">
                <a:solidFill>
                  <a:srgbClr val="87319F"/>
                </a:solidFill>
              </a:rPr>
              <a:t>.</a:t>
            </a:r>
            <a:r>
              <a:rPr lang="en-US" sz="2000" b="1" dirty="0" smtClean="0">
                <a:solidFill>
                  <a:srgbClr val="B533BF"/>
                </a:solidFill>
              </a:rPr>
              <a:t>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600200"/>
            <a:ext cx="5927183" cy="2106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302"/>
          <a:stretch/>
        </p:blipFill>
        <p:spPr bwMode="auto">
          <a:xfrm>
            <a:off x="1623113" y="3895060"/>
            <a:ext cx="6186155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517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29071" y="152400"/>
            <a:ext cx="66859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Analysis of the </a:t>
            </a:r>
            <a:r>
              <a:rPr lang="en-US" sz="3200" b="1" dirty="0" err="1" smtClean="0">
                <a:solidFill>
                  <a:srgbClr val="B533BF"/>
                </a:solidFill>
              </a:rPr>
              <a:t>Spectrochemical</a:t>
            </a:r>
            <a:r>
              <a:rPr lang="en-US" sz="3200" b="1" dirty="0" smtClean="0">
                <a:solidFill>
                  <a:srgbClr val="B533BF"/>
                </a:solidFill>
              </a:rPr>
              <a:t> Series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" y="990600"/>
            <a:ext cx="8704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b="1" dirty="0" smtClean="0">
                <a:solidFill>
                  <a:srgbClr val="87319F"/>
                </a:solidFill>
              </a:rPr>
              <a:t>PPh</a:t>
            </a:r>
            <a:r>
              <a:rPr lang="en-IN" sz="2000" b="1" baseline="-25000" dirty="0" smtClean="0">
                <a:solidFill>
                  <a:srgbClr val="87319F"/>
                </a:solidFill>
              </a:rPr>
              <a:t>3</a:t>
            </a:r>
            <a:r>
              <a:rPr lang="en-IN" sz="2000" b="1" dirty="0" smtClean="0">
                <a:solidFill>
                  <a:srgbClr val="87319F"/>
                </a:solidFill>
              </a:rPr>
              <a:t> has </a:t>
            </a:r>
            <a:r>
              <a:rPr lang="en-IN" sz="2000" b="1" dirty="0" err="1" smtClean="0">
                <a:solidFill>
                  <a:srgbClr val="87319F"/>
                </a:solidFill>
              </a:rPr>
              <a:t>d</a:t>
            </a:r>
            <a:r>
              <a:rPr lang="en-IN" sz="2000" b="1" dirty="0" err="1" smtClean="0">
                <a:solidFill>
                  <a:srgbClr val="87319F"/>
                </a:solidFill>
                <a:latin typeface="Symbol" panose="05050102010706020507" pitchFamily="18" charset="2"/>
              </a:rPr>
              <a:t>p</a:t>
            </a:r>
            <a:r>
              <a:rPr lang="en-IN" sz="2000" b="1" dirty="0" smtClean="0">
                <a:solidFill>
                  <a:srgbClr val="87319F"/>
                </a:solidFill>
              </a:rPr>
              <a:t> orbitals for back bonding</a:t>
            </a:r>
            <a:r>
              <a:rPr lang="en-US" sz="2000" b="1" dirty="0" smtClean="0">
                <a:solidFill>
                  <a:srgbClr val="87319F"/>
                </a:solidFill>
              </a:rPr>
              <a:t>.</a:t>
            </a:r>
            <a:r>
              <a:rPr lang="en-US" sz="2000" b="1" dirty="0" smtClean="0">
                <a:solidFill>
                  <a:srgbClr val="B533BF"/>
                </a:solidFill>
              </a:rPr>
              <a:t> 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388" y="1752600"/>
            <a:ext cx="4410075" cy="20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63033" y="3899556"/>
            <a:ext cx="8704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b="1" dirty="0">
                <a:solidFill>
                  <a:srgbClr val="87319F"/>
                </a:solidFill>
              </a:rPr>
              <a:t>Accepts electrons from filled metal d-orbital to empty d-orbital of P in </a:t>
            </a:r>
            <a:r>
              <a:rPr lang="en-IN" sz="2000" b="1" dirty="0" smtClean="0">
                <a:solidFill>
                  <a:srgbClr val="87319F"/>
                </a:solidFill>
              </a:rPr>
              <a:t>PPh</a:t>
            </a:r>
            <a:r>
              <a:rPr lang="en-IN" sz="2000" b="1" baseline="-25000" dirty="0" smtClean="0">
                <a:solidFill>
                  <a:srgbClr val="87319F"/>
                </a:solidFill>
              </a:rPr>
              <a:t>3 </a:t>
            </a:r>
            <a:r>
              <a:rPr lang="en-IN" sz="2000" b="1" dirty="0" smtClean="0">
                <a:solidFill>
                  <a:srgbClr val="87319F"/>
                </a:solidFill>
              </a:rPr>
              <a:t>(</a:t>
            </a:r>
            <a:r>
              <a:rPr lang="en-IN" sz="2000" b="1" dirty="0" smtClean="0">
                <a:solidFill>
                  <a:srgbClr val="87319F"/>
                </a:solidFill>
                <a:latin typeface="Symbol" panose="05050102010706020507" pitchFamily="18" charset="2"/>
              </a:rPr>
              <a:t>p</a:t>
            </a:r>
            <a:r>
              <a:rPr lang="en-IN" sz="2000" b="1" dirty="0" smtClean="0">
                <a:solidFill>
                  <a:srgbClr val="87319F"/>
                </a:solidFill>
              </a:rPr>
              <a:t>-back </a:t>
            </a:r>
            <a:r>
              <a:rPr lang="en-IN" sz="2000" b="1" dirty="0">
                <a:solidFill>
                  <a:srgbClr val="87319F"/>
                </a:solidFill>
              </a:rPr>
              <a:t>bonding)</a:t>
            </a:r>
            <a:endParaRPr lang="en-US" sz="2000" b="1" dirty="0" smtClean="0">
              <a:solidFill>
                <a:srgbClr val="B533B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3033" y="4800600"/>
            <a:ext cx="87040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b="1" dirty="0">
                <a:solidFill>
                  <a:srgbClr val="87319F"/>
                </a:solidFill>
              </a:rPr>
              <a:t>In low oxidation states, the electron density on the metal ion is very high. </a:t>
            </a:r>
            <a:endParaRPr lang="en-IN" sz="2000" b="1" dirty="0" smtClean="0">
              <a:solidFill>
                <a:srgbClr val="87319F"/>
              </a:solidFill>
            </a:endParaRPr>
          </a:p>
          <a:p>
            <a:endParaRPr lang="en-IN" sz="2000" b="1" dirty="0">
              <a:solidFill>
                <a:srgbClr val="87319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b="1" dirty="0">
                <a:solidFill>
                  <a:srgbClr val="87319F"/>
                </a:solidFill>
              </a:rPr>
              <a:t>To stabilize low oxidation states, we require ligands, which can simultaneously bind the metal </a:t>
            </a:r>
            <a:r>
              <a:rPr lang="en-IN" sz="2000" b="1" dirty="0" err="1">
                <a:solidFill>
                  <a:srgbClr val="87319F"/>
                </a:solidFill>
              </a:rPr>
              <a:t>center</a:t>
            </a:r>
            <a:r>
              <a:rPr lang="en-IN" sz="2000" b="1" dirty="0">
                <a:solidFill>
                  <a:srgbClr val="87319F"/>
                </a:solidFill>
              </a:rPr>
              <a:t> and also withdraw electron density from it.</a:t>
            </a:r>
          </a:p>
        </p:txBody>
      </p:sp>
    </p:spTree>
    <p:extLst>
      <p:ext uri="{BB962C8B-B14F-4D97-AF65-F5344CB8AC3E}">
        <p14:creationId xmlns:p14="http://schemas.microsoft.com/office/powerpoint/2010/main" val="90305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7082" y="152400"/>
            <a:ext cx="62099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Summary of Ligand Bonding Modes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9" name="Text Box 34"/>
          <p:cNvSpPr txBox="1">
            <a:spLocks noChangeArrowheads="1"/>
          </p:cNvSpPr>
          <p:nvPr/>
        </p:nvSpPr>
        <p:spPr bwMode="auto">
          <a:xfrm>
            <a:off x="2034396" y="4525926"/>
            <a:ext cx="4724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 dirty="0">
                <a:solidFill>
                  <a:srgbClr val="666699"/>
                </a:solidFill>
              </a:rPr>
              <a:t>Examples of donor and acceptor ligands</a:t>
            </a:r>
          </a:p>
        </p:txBody>
      </p:sp>
      <p:sp>
        <p:nvSpPr>
          <p:cNvPr id="11" name="Text Box 32"/>
          <p:cNvSpPr txBox="1">
            <a:spLocks noChangeArrowheads="1"/>
          </p:cNvSpPr>
          <p:nvPr/>
        </p:nvSpPr>
        <p:spPr bwMode="auto">
          <a:xfrm>
            <a:off x="3392487" y="6483523"/>
            <a:ext cx="33893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1600" b="0" dirty="0">
                <a:solidFill>
                  <a:srgbClr val="000000"/>
                </a:solidFill>
              </a:rPr>
              <a:t>These ligands also act as </a:t>
            </a:r>
            <a:r>
              <a:rPr lang="en-US" altLang="en-US" sz="1600" b="0" dirty="0">
                <a:solidFill>
                  <a:srgbClr val="000000"/>
                </a:solidFill>
                <a:latin typeface="Symbol" pitchFamily="18" charset="2"/>
              </a:rPr>
              <a:t>s</a:t>
            </a:r>
            <a:r>
              <a:rPr lang="en-US" altLang="en-US" sz="1600" b="0" dirty="0">
                <a:solidFill>
                  <a:srgbClr val="000000"/>
                </a:solidFill>
              </a:rPr>
              <a:t> donors.</a:t>
            </a:r>
          </a:p>
        </p:txBody>
      </p:sp>
      <p:graphicFrame>
        <p:nvGraphicFramePr>
          <p:cNvPr id="12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495313"/>
              </p:ext>
            </p:extLst>
          </p:nvPr>
        </p:nvGraphicFramePr>
        <p:xfrm>
          <a:off x="2198356" y="5025869"/>
          <a:ext cx="4343400" cy="1481257"/>
        </p:xfrm>
        <a:graphic>
          <a:graphicData uri="http://schemas.openxmlformats.org/drawingml/2006/table">
            <a:tbl>
              <a:tblPr/>
              <a:tblGrid>
                <a:gridCol w="1524000"/>
                <a:gridCol w="1371600"/>
                <a:gridCol w="1447800"/>
              </a:tblGrid>
              <a:tr h="4571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Sigma donor</a:t>
                      </a: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Pi donor*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Pi acceptor*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239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</a:t>
                      </a:r>
                      <a:r>
                        <a:rPr kumimoji="0" lang="en-US" sz="18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NR</a:t>
                      </a:r>
                      <a:r>
                        <a:rPr kumimoji="0" lang="en-US" sz="18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RO</a:t>
                      </a:r>
                      <a:r>
                        <a:rPr kumimoji="0" lang="en-US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R</a:t>
                      </a:r>
                      <a:r>
                        <a:rPr kumimoji="0" lang="en-US" sz="18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r>
                        <a:rPr kumimoji="0" lang="en-US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  <a:r>
                        <a:rPr kumimoji="0" lang="en-US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</a:t>
                      </a:r>
                      <a:r>
                        <a:rPr kumimoji="0" lang="en-US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RCOO</a:t>
                      </a:r>
                      <a:r>
                        <a:rPr kumimoji="0" lang="en-US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CO, olefin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CN</a:t>
                      </a:r>
                      <a:r>
                        <a:rPr kumimoji="0" lang="en-US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</a:t>
                      </a:r>
                      <a:r>
                        <a:rPr kumimoji="0" lang="en-US" sz="18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457200" y="914401"/>
            <a:ext cx="8229600" cy="13715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2000" b="1" dirty="0" smtClean="0">
                <a:solidFill>
                  <a:srgbClr val="87319F"/>
                </a:solidFill>
              </a:rPr>
              <a:t>1.  All ligands are </a:t>
            </a:r>
            <a:r>
              <a:rPr lang="el-GR" altLang="en-US" sz="2000" b="1" dirty="0" smtClean="0">
                <a:solidFill>
                  <a:srgbClr val="87319F"/>
                </a:solidFill>
              </a:rPr>
              <a:t>σ</a:t>
            </a:r>
            <a:r>
              <a:rPr lang="en-US" altLang="en-US" sz="2000" b="1" dirty="0" smtClean="0">
                <a:solidFill>
                  <a:srgbClr val="87319F"/>
                </a:solidFill>
              </a:rPr>
              <a:t> donors.  In general, ligands that engage solely in </a:t>
            </a:r>
            <a:r>
              <a:rPr lang="el-GR" altLang="en-US" sz="2000" b="1" dirty="0" smtClean="0">
                <a:solidFill>
                  <a:srgbClr val="87319F"/>
                </a:solidFill>
              </a:rPr>
              <a:t>σ</a:t>
            </a:r>
            <a:r>
              <a:rPr lang="en-US" altLang="en-US" sz="2000" b="1" dirty="0" smtClean="0">
                <a:solidFill>
                  <a:srgbClr val="87319F"/>
                </a:solidFill>
              </a:rPr>
              <a:t> bonding are in the middle of the </a:t>
            </a:r>
            <a:r>
              <a:rPr lang="en-US" altLang="en-US" sz="2000" b="1" dirty="0" err="1" smtClean="0">
                <a:solidFill>
                  <a:srgbClr val="87319F"/>
                </a:solidFill>
              </a:rPr>
              <a:t>spectrochemical</a:t>
            </a:r>
            <a:r>
              <a:rPr lang="en-US" altLang="en-US" sz="2000" b="1" dirty="0" smtClean="0">
                <a:solidFill>
                  <a:srgbClr val="87319F"/>
                </a:solidFill>
              </a:rPr>
              <a:t> series.  </a:t>
            </a:r>
          </a:p>
          <a:p>
            <a:pPr marL="457200" indent="-457200">
              <a:buFont typeface="Wingdings" pitchFamily="2" charset="2"/>
              <a:buAutoNum type="arabicPeriod" startAt="2"/>
            </a:pPr>
            <a:r>
              <a:rPr lang="en-US" altLang="en-US" sz="2000" b="1" dirty="0" smtClean="0">
                <a:solidFill>
                  <a:srgbClr val="87319F"/>
                </a:solidFill>
              </a:rPr>
              <a:t>Ligands with filled </a:t>
            </a:r>
            <a:r>
              <a:rPr lang="en-US" altLang="en-US" sz="2000" b="1" i="1" dirty="0" smtClean="0">
                <a:solidFill>
                  <a:srgbClr val="87319F"/>
                </a:solidFill>
              </a:rPr>
              <a:t>p</a:t>
            </a:r>
            <a:r>
              <a:rPr lang="en-US" altLang="en-US" sz="2000" b="1" dirty="0" smtClean="0">
                <a:solidFill>
                  <a:srgbClr val="87319F"/>
                </a:solidFill>
              </a:rPr>
              <a:t> or </a:t>
            </a:r>
            <a:r>
              <a:rPr lang="en-US" altLang="en-US" sz="2000" b="1" i="1" dirty="0" smtClean="0">
                <a:solidFill>
                  <a:srgbClr val="87319F"/>
                </a:solidFill>
              </a:rPr>
              <a:t>d</a:t>
            </a:r>
            <a:r>
              <a:rPr lang="en-US" altLang="en-US" sz="2000" b="1" dirty="0" smtClean="0">
                <a:solidFill>
                  <a:srgbClr val="87319F"/>
                </a:solidFill>
              </a:rPr>
              <a:t> orbitals can also serve as </a:t>
            </a:r>
            <a:r>
              <a:rPr lang="el-GR" altLang="en-US" sz="2000" b="1" dirty="0" smtClean="0">
                <a:solidFill>
                  <a:srgbClr val="87319F"/>
                </a:solidFill>
              </a:rPr>
              <a:t>π</a:t>
            </a:r>
            <a:r>
              <a:rPr lang="en-US" altLang="en-US" sz="2000" b="1" dirty="0" smtClean="0">
                <a:solidFill>
                  <a:srgbClr val="87319F"/>
                </a:solidFill>
              </a:rPr>
              <a:t> donors.  This results in a smaller value of ∆</a:t>
            </a:r>
            <a:r>
              <a:rPr lang="en-US" altLang="en-US" sz="2000" b="1" baseline="-25000" dirty="0" smtClean="0">
                <a:solidFill>
                  <a:srgbClr val="87319F"/>
                </a:solidFill>
              </a:rPr>
              <a:t>o</a:t>
            </a:r>
            <a:r>
              <a:rPr lang="en-US" altLang="en-US" sz="2000" b="1" dirty="0" smtClean="0">
                <a:solidFill>
                  <a:srgbClr val="87319F"/>
                </a:solidFill>
              </a:rPr>
              <a:t>.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457200" y="2362200"/>
            <a:ext cx="8229600" cy="17525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 b="1" dirty="0" smtClean="0">
                <a:solidFill>
                  <a:srgbClr val="87319F"/>
                </a:solidFill>
              </a:rPr>
              <a:t>3. Ligands with empty </a:t>
            </a:r>
            <a:r>
              <a:rPr lang="en-US" altLang="en-US" sz="2000" b="1" i="1" dirty="0" smtClean="0">
                <a:solidFill>
                  <a:srgbClr val="87319F"/>
                </a:solidFill>
              </a:rPr>
              <a:t>p</a:t>
            </a:r>
            <a:r>
              <a:rPr lang="en-US" altLang="en-US" sz="2000" b="1" dirty="0" smtClean="0">
                <a:solidFill>
                  <a:srgbClr val="87319F"/>
                </a:solidFill>
              </a:rPr>
              <a:t>, </a:t>
            </a:r>
            <a:r>
              <a:rPr lang="en-US" altLang="en-US" sz="2000" b="1" i="1" dirty="0" smtClean="0">
                <a:solidFill>
                  <a:srgbClr val="87319F"/>
                </a:solidFill>
              </a:rPr>
              <a:t>d</a:t>
            </a:r>
            <a:r>
              <a:rPr lang="en-US" altLang="en-US" sz="2000" b="1" dirty="0" smtClean="0">
                <a:solidFill>
                  <a:srgbClr val="87319F"/>
                </a:solidFill>
              </a:rPr>
              <a:t>  or </a:t>
            </a:r>
            <a:r>
              <a:rPr lang="el-GR" altLang="en-US" sz="2000" b="1" dirty="0" smtClean="0">
                <a:solidFill>
                  <a:srgbClr val="87319F"/>
                </a:solidFill>
              </a:rPr>
              <a:t>π</a:t>
            </a:r>
            <a:r>
              <a:rPr lang="en-US" altLang="en-US" sz="2000" b="1" dirty="0" smtClean="0">
                <a:solidFill>
                  <a:srgbClr val="87319F"/>
                </a:solidFill>
              </a:rPr>
              <a:t>* orbitals can also serve as </a:t>
            </a:r>
            <a:r>
              <a:rPr lang="el-GR" altLang="en-US" sz="2000" b="1" dirty="0" smtClean="0">
                <a:solidFill>
                  <a:srgbClr val="87319F"/>
                </a:solidFill>
              </a:rPr>
              <a:t>π</a:t>
            </a:r>
            <a:r>
              <a:rPr lang="en-US" altLang="en-US" sz="2000" b="1" dirty="0" smtClean="0">
                <a:solidFill>
                  <a:srgbClr val="87319F"/>
                </a:solidFill>
              </a:rPr>
              <a:t> acceptors.  This results in a larger value of ∆</a:t>
            </a:r>
            <a:r>
              <a:rPr lang="en-US" altLang="en-US" sz="2000" b="1" baseline="-25000" dirty="0" smtClean="0">
                <a:solidFill>
                  <a:srgbClr val="87319F"/>
                </a:solidFill>
              </a:rPr>
              <a:t>o</a:t>
            </a:r>
            <a:r>
              <a:rPr lang="en-US" altLang="en-US" sz="2000" b="1" dirty="0" smtClean="0">
                <a:solidFill>
                  <a:srgbClr val="87319F"/>
                </a:solidFill>
              </a:rPr>
              <a:t>.</a:t>
            </a:r>
          </a:p>
          <a:p>
            <a:pPr>
              <a:buFont typeface="Wingdings" pitchFamily="2" charset="2"/>
              <a:buNone/>
            </a:pPr>
            <a:endParaRPr lang="en-US" altLang="en-US" sz="2000" b="1" dirty="0" smtClean="0">
              <a:solidFill>
                <a:srgbClr val="87319F"/>
              </a:solidFill>
            </a:endParaRPr>
          </a:p>
          <a:p>
            <a:pPr algn="ctr">
              <a:buFont typeface="Wingdings" pitchFamily="2" charset="2"/>
              <a:buNone/>
            </a:pPr>
            <a:r>
              <a:rPr lang="en-US" altLang="en-US" sz="2000" b="1" dirty="0" smtClean="0">
                <a:solidFill>
                  <a:srgbClr val="87319F"/>
                </a:solidFill>
              </a:rPr>
              <a:t>I</a:t>
            </a:r>
            <a:r>
              <a:rPr lang="en-US" altLang="en-US" sz="2000" b="1" baseline="30000" dirty="0" smtClean="0">
                <a:solidFill>
                  <a:srgbClr val="87319F"/>
                </a:solidFill>
              </a:rPr>
              <a:t>-</a:t>
            </a:r>
            <a:r>
              <a:rPr lang="en-US" altLang="en-US" sz="2000" b="1" dirty="0" smtClean="0">
                <a:solidFill>
                  <a:srgbClr val="87319F"/>
                </a:solidFill>
              </a:rPr>
              <a:t>&lt;Br</a:t>
            </a:r>
            <a:r>
              <a:rPr lang="en-US" altLang="en-US" sz="2000" b="1" baseline="30000" dirty="0" smtClean="0">
                <a:solidFill>
                  <a:srgbClr val="87319F"/>
                </a:solidFill>
              </a:rPr>
              <a:t>-</a:t>
            </a:r>
            <a:r>
              <a:rPr lang="en-US" altLang="en-US" sz="2000" b="1" dirty="0" smtClean="0">
                <a:solidFill>
                  <a:srgbClr val="87319F"/>
                </a:solidFill>
              </a:rPr>
              <a:t>&lt;Cl</a:t>
            </a:r>
            <a:r>
              <a:rPr lang="en-US" altLang="en-US" sz="2000" b="1" baseline="30000" dirty="0" smtClean="0">
                <a:solidFill>
                  <a:srgbClr val="87319F"/>
                </a:solidFill>
              </a:rPr>
              <a:t>-</a:t>
            </a:r>
            <a:r>
              <a:rPr lang="en-US" altLang="en-US" sz="2000" b="1" dirty="0" smtClean="0">
                <a:solidFill>
                  <a:srgbClr val="87319F"/>
                </a:solidFill>
              </a:rPr>
              <a:t>&lt;F</a:t>
            </a:r>
            <a:r>
              <a:rPr lang="en-US" altLang="en-US" sz="2000" b="1" baseline="30000" dirty="0" smtClean="0">
                <a:solidFill>
                  <a:srgbClr val="87319F"/>
                </a:solidFill>
              </a:rPr>
              <a:t>-</a:t>
            </a:r>
            <a:r>
              <a:rPr lang="en-US" altLang="en-US" sz="2000" b="1" dirty="0" smtClean="0">
                <a:solidFill>
                  <a:srgbClr val="87319F"/>
                </a:solidFill>
              </a:rPr>
              <a:t>&lt;H</a:t>
            </a:r>
            <a:r>
              <a:rPr lang="en-US" altLang="en-US" sz="2000" b="1" baseline="-25000" dirty="0" smtClean="0">
                <a:solidFill>
                  <a:srgbClr val="87319F"/>
                </a:solidFill>
              </a:rPr>
              <a:t>2</a:t>
            </a:r>
            <a:r>
              <a:rPr lang="en-US" altLang="en-US" sz="2000" b="1" dirty="0" smtClean="0">
                <a:solidFill>
                  <a:srgbClr val="87319F"/>
                </a:solidFill>
              </a:rPr>
              <a:t>O&lt;NH</a:t>
            </a:r>
            <a:r>
              <a:rPr lang="en-US" altLang="en-US" sz="2000" b="1" baseline="-25000" dirty="0" smtClean="0">
                <a:solidFill>
                  <a:srgbClr val="87319F"/>
                </a:solidFill>
              </a:rPr>
              <a:t>3</a:t>
            </a:r>
            <a:r>
              <a:rPr lang="en-US" altLang="en-US" sz="2000" b="1" dirty="0" smtClean="0">
                <a:solidFill>
                  <a:srgbClr val="87319F"/>
                </a:solidFill>
              </a:rPr>
              <a:t>&lt;PPh</a:t>
            </a:r>
            <a:r>
              <a:rPr lang="en-US" altLang="en-US" sz="2000" b="1" baseline="-25000" dirty="0" smtClean="0">
                <a:solidFill>
                  <a:srgbClr val="87319F"/>
                </a:solidFill>
              </a:rPr>
              <a:t>3</a:t>
            </a:r>
            <a:r>
              <a:rPr lang="en-US" altLang="en-US" sz="2000" b="1" dirty="0" smtClean="0">
                <a:solidFill>
                  <a:srgbClr val="87319F"/>
                </a:solidFill>
              </a:rPr>
              <a:t>&lt;CO</a:t>
            </a:r>
            <a:endParaRPr lang="en-US" altLang="en-US" sz="2000" b="1" baseline="-25000" dirty="0" smtClean="0">
              <a:solidFill>
                <a:srgbClr val="87319F"/>
              </a:solidFill>
            </a:endParaRPr>
          </a:p>
          <a:p>
            <a:pPr algn="ctr">
              <a:buFont typeface="Wingdings" pitchFamily="2" charset="2"/>
              <a:buNone/>
            </a:pPr>
            <a:r>
              <a:rPr lang="el-GR" altLang="en-US" sz="2000" b="1" dirty="0" smtClean="0">
                <a:solidFill>
                  <a:srgbClr val="87319F"/>
                </a:solidFill>
              </a:rPr>
              <a:t>π</a:t>
            </a:r>
            <a:r>
              <a:rPr lang="en-US" altLang="en-US" sz="2000" b="1" dirty="0" smtClean="0">
                <a:solidFill>
                  <a:srgbClr val="87319F"/>
                </a:solidFill>
              </a:rPr>
              <a:t> donor&lt; weak </a:t>
            </a:r>
            <a:r>
              <a:rPr lang="el-GR" altLang="en-US" sz="2000" b="1" dirty="0" smtClean="0">
                <a:solidFill>
                  <a:srgbClr val="87319F"/>
                </a:solidFill>
              </a:rPr>
              <a:t>π</a:t>
            </a:r>
            <a:r>
              <a:rPr lang="en-US" altLang="en-US" sz="2000" b="1" dirty="0" smtClean="0">
                <a:solidFill>
                  <a:srgbClr val="87319F"/>
                </a:solidFill>
              </a:rPr>
              <a:t> donor&lt;</a:t>
            </a:r>
            <a:r>
              <a:rPr lang="el-GR" altLang="en-US" sz="2000" b="1" dirty="0" smtClean="0">
                <a:solidFill>
                  <a:srgbClr val="87319F"/>
                </a:solidFill>
              </a:rPr>
              <a:t>σ</a:t>
            </a:r>
            <a:r>
              <a:rPr lang="en-US" altLang="en-US" sz="2000" b="1" dirty="0" smtClean="0">
                <a:solidFill>
                  <a:srgbClr val="87319F"/>
                </a:solidFill>
              </a:rPr>
              <a:t> only&lt; </a:t>
            </a:r>
            <a:r>
              <a:rPr lang="el-GR" altLang="en-US" sz="2000" b="1" dirty="0" smtClean="0">
                <a:solidFill>
                  <a:srgbClr val="87319F"/>
                </a:solidFill>
              </a:rPr>
              <a:t>π</a:t>
            </a:r>
            <a:r>
              <a:rPr lang="en-US" altLang="en-US" sz="2000" b="1" dirty="0" smtClean="0">
                <a:solidFill>
                  <a:srgbClr val="87319F"/>
                </a:solidFill>
              </a:rPr>
              <a:t> acceptor</a:t>
            </a:r>
            <a:endParaRPr lang="el-GR" altLang="en-US" sz="2000" b="1" dirty="0" smtClean="0">
              <a:solidFill>
                <a:srgbClr val="87319F"/>
              </a:solidFill>
            </a:endParaRPr>
          </a:p>
          <a:p>
            <a:pPr algn="ctr">
              <a:buFont typeface="Wingdings" pitchFamily="2" charset="2"/>
              <a:buNone/>
            </a:pPr>
            <a:endParaRPr lang="en-US" alt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99410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0610" y="152400"/>
            <a:ext cx="6642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Significance of </a:t>
            </a:r>
            <a:r>
              <a:rPr lang="en-US" sz="3200" b="1" dirty="0" err="1" smtClean="0">
                <a:solidFill>
                  <a:srgbClr val="B533BF"/>
                </a:solidFill>
              </a:rPr>
              <a:t>Spectrochemical</a:t>
            </a:r>
            <a:r>
              <a:rPr lang="en-US" sz="3200" b="1" dirty="0" smtClean="0">
                <a:solidFill>
                  <a:srgbClr val="B533BF"/>
                </a:solidFill>
              </a:rPr>
              <a:t> Series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" y="816114"/>
            <a:ext cx="8704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87319F"/>
                </a:solidFill>
              </a:rPr>
              <a:t>Lets try to populate the t</a:t>
            </a:r>
            <a:r>
              <a:rPr lang="en-US" sz="2000" b="1" baseline="-25000" dirty="0" smtClean="0">
                <a:solidFill>
                  <a:srgbClr val="87319F"/>
                </a:solidFill>
              </a:rPr>
              <a:t>2g</a:t>
            </a:r>
            <a:r>
              <a:rPr lang="en-US" sz="2000" b="1" dirty="0" smtClean="0">
                <a:solidFill>
                  <a:srgbClr val="87319F"/>
                </a:solidFill>
              </a:rPr>
              <a:t> and </a:t>
            </a:r>
            <a:r>
              <a:rPr lang="en-US" sz="2000" b="1" dirty="0" err="1" smtClean="0">
                <a:solidFill>
                  <a:srgbClr val="87319F"/>
                </a:solidFill>
              </a:rPr>
              <a:t>e</a:t>
            </a:r>
            <a:r>
              <a:rPr lang="en-US" sz="2000" b="1" baseline="-25000" dirty="0" err="1" smtClean="0">
                <a:solidFill>
                  <a:srgbClr val="87319F"/>
                </a:solidFill>
              </a:rPr>
              <a:t>g</a:t>
            </a:r>
            <a:r>
              <a:rPr lang="en-US" sz="2000" b="1" dirty="0" smtClean="0">
                <a:solidFill>
                  <a:srgbClr val="87319F"/>
                </a:solidFill>
              </a:rPr>
              <a:t> orbitals for octahedral complexes of different metals (varying number of </a:t>
            </a:r>
            <a:r>
              <a:rPr lang="en-US" sz="2000" b="1" i="1" dirty="0" smtClean="0">
                <a:solidFill>
                  <a:srgbClr val="87319F"/>
                </a:solidFill>
              </a:rPr>
              <a:t>d</a:t>
            </a:r>
            <a:r>
              <a:rPr lang="en-US" sz="2000" b="1" dirty="0" smtClean="0">
                <a:solidFill>
                  <a:srgbClr val="87319F"/>
                </a:solidFill>
              </a:rPr>
              <a:t>-electrons).</a:t>
            </a:r>
            <a:r>
              <a:rPr lang="en-US" sz="2000" b="1" dirty="0" smtClean="0">
                <a:solidFill>
                  <a:srgbClr val="B533BF"/>
                </a:solidFill>
              </a:rPr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366699"/>
            <a:ext cx="2270679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2401" y="1610097"/>
            <a:ext cx="426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i="1" dirty="0" smtClean="0">
                <a:solidFill>
                  <a:srgbClr val="87319F"/>
                </a:solidFill>
              </a:rPr>
              <a:t>d</a:t>
            </a:r>
            <a:r>
              <a:rPr lang="en-US" sz="2000" b="1" i="1" baseline="30000" dirty="0" smtClean="0">
                <a:solidFill>
                  <a:srgbClr val="87319F"/>
                </a:solidFill>
              </a:rPr>
              <a:t>1</a:t>
            </a:r>
            <a:r>
              <a:rPr lang="en-US" sz="2000" b="1" dirty="0" smtClean="0">
                <a:solidFill>
                  <a:srgbClr val="87319F"/>
                </a:solidFill>
              </a:rPr>
              <a:t>-system: no impact of strong field </a:t>
            </a:r>
          </a:p>
          <a:p>
            <a:r>
              <a:rPr lang="en-US" sz="2000" b="1" dirty="0" smtClean="0">
                <a:solidFill>
                  <a:srgbClr val="87319F"/>
                </a:solidFill>
              </a:rPr>
              <a:t>or weak field ligand</a:t>
            </a:r>
            <a:r>
              <a:rPr lang="en-US" sz="2000" b="1" dirty="0" smtClean="0">
                <a:solidFill>
                  <a:srgbClr val="B533BF"/>
                </a:solidFill>
              </a:rPr>
              <a:t> </a:t>
            </a:r>
            <a:r>
              <a:rPr lang="en-US" sz="2000" b="1" dirty="0" smtClean="0">
                <a:solidFill>
                  <a:srgbClr val="87319F"/>
                </a:solidFill>
              </a:rPr>
              <a:t>(t</a:t>
            </a:r>
            <a:r>
              <a:rPr lang="en-US" sz="2000" b="1" baseline="-25000" dirty="0" smtClean="0">
                <a:solidFill>
                  <a:srgbClr val="87319F"/>
                </a:solidFill>
              </a:rPr>
              <a:t>2g</a:t>
            </a:r>
            <a:r>
              <a:rPr lang="en-US" sz="2000" b="1" baseline="30000" dirty="0" smtClean="0">
                <a:solidFill>
                  <a:srgbClr val="87319F"/>
                </a:solidFill>
              </a:rPr>
              <a:t>3 </a:t>
            </a:r>
            <a:r>
              <a:rPr lang="en-US" sz="2000" b="1" dirty="0" smtClean="0">
                <a:solidFill>
                  <a:srgbClr val="87319F"/>
                </a:solidFill>
              </a:rPr>
              <a:t>configuration)</a:t>
            </a:r>
            <a:endParaRPr lang="en-US" sz="2000" b="1" dirty="0" smtClean="0">
              <a:solidFill>
                <a:srgbClr val="B533B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24400" y="1600200"/>
            <a:ext cx="426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i="1" dirty="0" smtClean="0">
                <a:solidFill>
                  <a:srgbClr val="87319F"/>
                </a:solidFill>
              </a:rPr>
              <a:t>d</a:t>
            </a:r>
            <a:r>
              <a:rPr lang="en-US" sz="2000" b="1" i="1" baseline="30000" dirty="0" smtClean="0">
                <a:solidFill>
                  <a:srgbClr val="87319F"/>
                </a:solidFill>
              </a:rPr>
              <a:t>2</a:t>
            </a:r>
            <a:r>
              <a:rPr lang="en-US" sz="2000" b="1" dirty="0" smtClean="0">
                <a:solidFill>
                  <a:srgbClr val="87319F"/>
                </a:solidFill>
              </a:rPr>
              <a:t>-system: no impact of strong field </a:t>
            </a:r>
          </a:p>
          <a:p>
            <a:r>
              <a:rPr lang="en-US" sz="2000" b="1" dirty="0" smtClean="0">
                <a:solidFill>
                  <a:srgbClr val="87319F"/>
                </a:solidFill>
              </a:rPr>
              <a:t>or weak field ligand</a:t>
            </a:r>
            <a:r>
              <a:rPr lang="en-US" sz="2000" b="1" dirty="0" smtClean="0">
                <a:solidFill>
                  <a:srgbClr val="B533BF"/>
                </a:solidFill>
              </a:rPr>
              <a:t> </a:t>
            </a:r>
            <a:r>
              <a:rPr lang="en-US" sz="2000" b="1" dirty="0">
                <a:solidFill>
                  <a:srgbClr val="87319F"/>
                </a:solidFill>
              </a:rPr>
              <a:t>(t</a:t>
            </a:r>
            <a:r>
              <a:rPr lang="en-US" sz="2000" b="1" baseline="-25000" dirty="0">
                <a:solidFill>
                  <a:srgbClr val="87319F"/>
                </a:solidFill>
              </a:rPr>
              <a:t>2g</a:t>
            </a:r>
            <a:r>
              <a:rPr lang="en-US" sz="2000" b="1" baseline="30000" dirty="0">
                <a:solidFill>
                  <a:srgbClr val="87319F"/>
                </a:solidFill>
              </a:rPr>
              <a:t>3 </a:t>
            </a:r>
            <a:r>
              <a:rPr lang="en-US" sz="2000" b="1" dirty="0">
                <a:solidFill>
                  <a:srgbClr val="87319F"/>
                </a:solidFill>
              </a:rPr>
              <a:t>configuration)</a:t>
            </a:r>
            <a:endParaRPr lang="en-US" sz="2000" b="1" dirty="0" smtClean="0">
              <a:solidFill>
                <a:srgbClr val="B533BF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25339"/>
            <a:ext cx="2395791" cy="1739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52401" y="4114800"/>
            <a:ext cx="426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i="1" dirty="0" smtClean="0">
                <a:solidFill>
                  <a:srgbClr val="87319F"/>
                </a:solidFill>
              </a:rPr>
              <a:t>d</a:t>
            </a:r>
            <a:r>
              <a:rPr lang="en-US" sz="2000" b="1" i="1" baseline="30000" dirty="0" smtClean="0">
                <a:solidFill>
                  <a:srgbClr val="87319F"/>
                </a:solidFill>
              </a:rPr>
              <a:t>3</a:t>
            </a:r>
            <a:r>
              <a:rPr lang="en-US" sz="2000" b="1" dirty="0" smtClean="0">
                <a:solidFill>
                  <a:srgbClr val="87319F"/>
                </a:solidFill>
              </a:rPr>
              <a:t>-system: no impact of strong field </a:t>
            </a:r>
          </a:p>
          <a:p>
            <a:r>
              <a:rPr lang="en-US" sz="2000" b="1" dirty="0" smtClean="0">
                <a:solidFill>
                  <a:srgbClr val="87319F"/>
                </a:solidFill>
              </a:rPr>
              <a:t>or weak field ligand</a:t>
            </a:r>
            <a:r>
              <a:rPr lang="en-US" sz="2000" b="1" dirty="0" smtClean="0">
                <a:solidFill>
                  <a:srgbClr val="B533BF"/>
                </a:solidFill>
              </a:rPr>
              <a:t> </a:t>
            </a:r>
            <a:r>
              <a:rPr lang="en-US" sz="2000" b="1" dirty="0">
                <a:solidFill>
                  <a:srgbClr val="87319F"/>
                </a:solidFill>
              </a:rPr>
              <a:t>(t</a:t>
            </a:r>
            <a:r>
              <a:rPr lang="en-US" sz="2000" b="1" baseline="-25000" dirty="0">
                <a:solidFill>
                  <a:srgbClr val="87319F"/>
                </a:solidFill>
              </a:rPr>
              <a:t>2g</a:t>
            </a:r>
            <a:r>
              <a:rPr lang="en-US" sz="2000" b="1" baseline="30000" dirty="0">
                <a:solidFill>
                  <a:srgbClr val="87319F"/>
                </a:solidFill>
              </a:rPr>
              <a:t>3 </a:t>
            </a:r>
            <a:r>
              <a:rPr lang="en-US" sz="2000" b="1" dirty="0">
                <a:solidFill>
                  <a:srgbClr val="87319F"/>
                </a:solidFill>
              </a:rPr>
              <a:t>configuration)</a:t>
            </a:r>
            <a:endParaRPr lang="en-US" sz="2000" b="1" dirty="0" smtClean="0">
              <a:solidFill>
                <a:srgbClr val="B533BF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73" y="5181600"/>
            <a:ext cx="2502729" cy="1549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879632"/>
            <a:ext cx="835024" cy="301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439" y="4879632"/>
            <a:ext cx="786502" cy="306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793412" y="4114800"/>
            <a:ext cx="426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i="1" dirty="0" smtClean="0">
                <a:solidFill>
                  <a:srgbClr val="87319F"/>
                </a:solidFill>
              </a:rPr>
              <a:t>d</a:t>
            </a:r>
            <a:r>
              <a:rPr lang="en-US" sz="2000" b="1" i="1" baseline="30000" dirty="0" smtClean="0">
                <a:solidFill>
                  <a:srgbClr val="87319F"/>
                </a:solidFill>
              </a:rPr>
              <a:t>4</a:t>
            </a:r>
            <a:r>
              <a:rPr lang="en-US" sz="2000" b="1" dirty="0" smtClean="0">
                <a:solidFill>
                  <a:srgbClr val="87319F"/>
                </a:solidFill>
              </a:rPr>
              <a:t>-system: </a:t>
            </a:r>
            <a:r>
              <a:rPr lang="en-US" sz="2000" b="1" dirty="0" smtClean="0">
                <a:solidFill>
                  <a:srgbClr val="FF0000"/>
                </a:solidFill>
              </a:rPr>
              <a:t>Two choices depending on the ligand</a:t>
            </a: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5047894"/>
            <a:ext cx="2721895" cy="1683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908" y="4799265"/>
            <a:ext cx="835024" cy="301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347" y="4799265"/>
            <a:ext cx="786502" cy="306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34" y="2600697"/>
            <a:ext cx="492666" cy="1363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324" y="2590800"/>
            <a:ext cx="492666" cy="1363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34" y="5124091"/>
            <a:ext cx="492666" cy="1363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802" y="5124091"/>
            <a:ext cx="492666" cy="1363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2185988"/>
            <a:ext cx="5905500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548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2" dur="indefinite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3" dur="indefinite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6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8" dur="indefinite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9" dur="indefinite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1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2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4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5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7" dur="indefinite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8" dur="indefinite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0" dur="indefinite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1" dur="indefinite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3" dur="indefinite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4" dur="indefinite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6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7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9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0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2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3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5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6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8" dur="indefinite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9" dur="indefinite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1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2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4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5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7" grpId="1"/>
      <p:bldP spid="8" grpId="0"/>
      <p:bldP spid="8" grpId="1"/>
      <p:bldP spid="10" grpId="0"/>
      <p:bldP spid="10" grpId="1"/>
      <p:bldP spid="14" grpId="0"/>
      <p:bldP spid="14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057400" y="5241925"/>
            <a:ext cx="4800600" cy="15398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61056" y="152400"/>
            <a:ext cx="74220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To Pair or Not</a:t>
            </a:r>
            <a:r>
              <a:rPr lang="en-US" sz="3200" b="1" dirty="0">
                <a:solidFill>
                  <a:srgbClr val="B533BF"/>
                </a:solidFill>
              </a:rPr>
              <a:t>? Pairing </a:t>
            </a:r>
            <a:r>
              <a:rPr lang="en-US" sz="3200" b="1" dirty="0" smtClean="0">
                <a:solidFill>
                  <a:srgbClr val="B533BF"/>
                </a:solidFill>
              </a:rPr>
              <a:t>Energy (</a:t>
            </a:r>
            <a:r>
              <a:rPr lang="en-US" sz="3200" b="1" dirty="0" smtClean="0">
                <a:solidFill>
                  <a:srgbClr val="B533BF"/>
                </a:solidFill>
                <a:latin typeface="Symbol" panose="05050102010706020507" pitchFamily="18" charset="2"/>
              </a:rPr>
              <a:t>P) </a:t>
            </a:r>
            <a:r>
              <a:rPr lang="en-US" sz="3200" b="1" dirty="0" smtClean="0">
                <a:solidFill>
                  <a:srgbClr val="B533BF"/>
                </a:solidFill>
              </a:rPr>
              <a:t>Decides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" y="816114"/>
            <a:ext cx="8839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87319F"/>
                </a:solidFill>
              </a:rPr>
              <a:t>The pairing energy, P, </a:t>
            </a:r>
            <a:r>
              <a:rPr lang="en-US" sz="2000" b="1" dirty="0" smtClean="0">
                <a:solidFill>
                  <a:srgbClr val="00B0F0"/>
                </a:solidFill>
              </a:rPr>
              <a:t>depends only on the metal</a:t>
            </a:r>
            <a:r>
              <a:rPr lang="en-US" sz="2000" b="1" dirty="0" smtClean="0">
                <a:solidFill>
                  <a:srgbClr val="87319F"/>
                </a:solidFill>
              </a:rPr>
              <a:t>, and is </a:t>
            </a:r>
            <a:r>
              <a:rPr lang="en-US" sz="2000" b="1" dirty="0">
                <a:solidFill>
                  <a:srgbClr val="87319F"/>
                </a:solidFill>
              </a:rPr>
              <a:t>made up of two parts. </a:t>
            </a:r>
            <a:endParaRPr lang="en-US" sz="2000" b="1" dirty="0" smtClean="0">
              <a:solidFill>
                <a:srgbClr val="87319F"/>
              </a:solidFill>
            </a:endParaRPr>
          </a:p>
          <a:p>
            <a:endParaRPr lang="en-US" sz="2000" b="1" dirty="0">
              <a:solidFill>
                <a:srgbClr val="87319F"/>
              </a:solidFill>
            </a:endParaRPr>
          </a:p>
          <a:p>
            <a:r>
              <a:rPr lang="en-US" sz="2000" b="1" dirty="0" smtClean="0">
                <a:solidFill>
                  <a:srgbClr val="87319F"/>
                </a:solidFill>
              </a:rPr>
              <a:t>1. Coulombic </a:t>
            </a:r>
            <a:r>
              <a:rPr lang="en-US" sz="2000" b="1" dirty="0">
                <a:solidFill>
                  <a:srgbClr val="87319F"/>
                </a:solidFill>
              </a:rPr>
              <a:t>repulsion energy caused by having two electrons in same orbital.  Destabilizing energy contribution of </a:t>
            </a:r>
            <a:r>
              <a:rPr lang="en-US" sz="2000" b="1" dirty="0">
                <a:solidFill>
                  <a:srgbClr val="FF0000"/>
                </a:solidFill>
                <a:latin typeface="Symbol" panose="05050102010706020507" pitchFamily="18" charset="2"/>
              </a:rPr>
              <a:t>P</a:t>
            </a:r>
            <a:r>
              <a:rPr lang="en-US" sz="2000" b="1" baseline="-25000" dirty="0">
                <a:solidFill>
                  <a:srgbClr val="FF0000"/>
                </a:solidFill>
              </a:rPr>
              <a:t>c</a:t>
            </a:r>
            <a:r>
              <a:rPr lang="en-US" sz="2000" b="1" dirty="0">
                <a:solidFill>
                  <a:srgbClr val="87319F"/>
                </a:solidFill>
              </a:rPr>
              <a:t> for each doubly occupied orbital.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104" y="2154238"/>
            <a:ext cx="4779963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52400" y="3191212"/>
            <a:ext cx="87040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87319F"/>
                </a:solidFill>
              </a:rPr>
              <a:t>2. Exchange </a:t>
            </a:r>
            <a:r>
              <a:rPr lang="en-US" sz="2000" b="1" dirty="0">
                <a:solidFill>
                  <a:srgbClr val="87319F"/>
                </a:solidFill>
              </a:rPr>
              <a:t>stabilizing energy for each pair of electrons having the same spin and same energy.  Stabilizing contribution of </a:t>
            </a:r>
            <a:r>
              <a:rPr lang="en-US" sz="2000" b="1" dirty="0" err="1">
                <a:solidFill>
                  <a:srgbClr val="87319F"/>
                </a:solidFill>
                <a:latin typeface="Symbol" panose="05050102010706020507" pitchFamily="18" charset="2"/>
              </a:rPr>
              <a:t>P</a:t>
            </a:r>
            <a:r>
              <a:rPr lang="en-US" sz="2000" b="1" baseline="-25000" dirty="0" err="1">
                <a:solidFill>
                  <a:srgbClr val="87319F"/>
                </a:solidFill>
              </a:rPr>
              <a:t>e</a:t>
            </a:r>
            <a:r>
              <a:rPr lang="en-US" sz="2000" b="1" dirty="0">
                <a:solidFill>
                  <a:srgbClr val="87319F"/>
                </a:solidFill>
              </a:rPr>
              <a:t> for each pair having same spin and same energy.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130675"/>
            <a:ext cx="4743450" cy="112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362200" y="5410200"/>
            <a:ext cx="4392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00FF"/>
                </a:solidFill>
                <a:latin typeface="Symbol" panose="05050102010706020507" pitchFamily="18" charset="2"/>
              </a:rPr>
              <a:t>P</a:t>
            </a:r>
            <a:r>
              <a:rPr lang="en-US" sz="2000" b="1" dirty="0">
                <a:solidFill>
                  <a:srgbClr val="0000FF"/>
                </a:solidFill>
              </a:rPr>
              <a:t> = sum of all </a:t>
            </a:r>
            <a:r>
              <a:rPr lang="en-US" sz="2000" b="1" dirty="0">
                <a:solidFill>
                  <a:srgbClr val="0000FF"/>
                </a:solidFill>
                <a:latin typeface="Symbol" panose="05050102010706020507" pitchFamily="18" charset="2"/>
              </a:rPr>
              <a:t>P</a:t>
            </a:r>
            <a:r>
              <a:rPr lang="en-US" sz="2000" b="1" baseline="-25000" dirty="0">
                <a:solidFill>
                  <a:srgbClr val="0000FF"/>
                </a:solidFill>
              </a:rPr>
              <a:t>c</a:t>
            </a:r>
            <a:r>
              <a:rPr lang="en-US" sz="2000" b="1" dirty="0">
                <a:solidFill>
                  <a:srgbClr val="0000FF"/>
                </a:solidFill>
              </a:rPr>
              <a:t> and </a:t>
            </a:r>
            <a:r>
              <a:rPr lang="en-US" sz="2000" b="1" dirty="0" err="1">
                <a:solidFill>
                  <a:srgbClr val="0000FF"/>
                </a:solidFill>
                <a:latin typeface="Symbol" panose="05050102010706020507" pitchFamily="18" charset="2"/>
              </a:rPr>
              <a:t>P</a:t>
            </a:r>
            <a:r>
              <a:rPr lang="en-US" sz="2000" b="1" baseline="-25000" dirty="0" err="1">
                <a:solidFill>
                  <a:srgbClr val="0000FF"/>
                </a:solidFill>
              </a:rPr>
              <a:t>e</a:t>
            </a:r>
            <a:r>
              <a:rPr lang="en-US" sz="2000" b="1" dirty="0">
                <a:solidFill>
                  <a:srgbClr val="0000FF"/>
                </a:solidFill>
              </a:rPr>
              <a:t> interactions</a:t>
            </a:r>
            <a:endParaRPr lang="en-US" sz="2000" b="1" dirty="0">
              <a:solidFill>
                <a:srgbClr val="87319F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672" y="5857875"/>
            <a:ext cx="4486275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656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2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4175" y="152400"/>
            <a:ext cx="76358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B533BF"/>
                </a:solidFill>
                <a:latin typeface="Symbol" pitchFamily="18" charset="2"/>
              </a:rPr>
              <a:t>P </a:t>
            </a:r>
            <a:r>
              <a:rPr lang="en-US" sz="3200" b="1" dirty="0">
                <a:solidFill>
                  <a:srgbClr val="B533BF"/>
                </a:solidFill>
              </a:rPr>
              <a:t>vs. </a:t>
            </a:r>
            <a:r>
              <a:rPr lang="en-US" sz="3200" b="1" dirty="0" smtClean="0">
                <a:solidFill>
                  <a:srgbClr val="B533BF"/>
                </a:solidFill>
                <a:latin typeface="Symbol" pitchFamily="18" charset="2"/>
              </a:rPr>
              <a:t>D</a:t>
            </a:r>
            <a:r>
              <a:rPr lang="en-US" sz="3200" b="1" baseline="-25000" dirty="0" smtClean="0">
                <a:solidFill>
                  <a:srgbClr val="B533BF"/>
                </a:solidFill>
              </a:rPr>
              <a:t>o</a:t>
            </a:r>
            <a:r>
              <a:rPr lang="en-US" sz="3200" dirty="0" smtClean="0">
                <a:solidFill>
                  <a:srgbClr val="B533BF"/>
                </a:solidFill>
              </a:rPr>
              <a:t>: </a:t>
            </a:r>
            <a:r>
              <a:rPr lang="en-US" sz="3200" b="1" dirty="0" smtClean="0">
                <a:solidFill>
                  <a:srgbClr val="B533BF"/>
                </a:solidFill>
              </a:rPr>
              <a:t>High Spin and Low Spin Complexes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044" y="5638800"/>
            <a:ext cx="8704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87319F"/>
                </a:solidFill>
              </a:rPr>
              <a:t>When the 4th electron will either go into the higher energy </a:t>
            </a:r>
            <a:r>
              <a:rPr lang="en-US" sz="2000" b="1" dirty="0" err="1">
                <a:solidFill>
                  <a:srgbClr val="87319F"/>
                </a:solidFill>
              </a:rPr>
              <a:t>e</a:t>
            </a:r>
            <a:r>
              <a:rPr lang="en-US" sz="2000" b="1" baseline="-25000" dirty="0" err="1">
                <a:solidFill>
                  <a:srgbClr val="87319F"/>
                </a:solidFill>
              </a:rPr>
              <a:t>g</a:t>
            </a:r>
            <a:r>
              <a:rPr lang="en-US" sz="2000" b="1" dirty="0">
                <a:solidFill>
                  <a:srgbClr val="87319F"/>
                </a:solidFill>
              </a:rPr>
              <a:t> orbital at an energy cost of </a:t>
            </a:r>
            <a:r>
              <a:rPr lang="en-US" sz="2000" dirty="0">
                <a:solidFill>
                  <a:srgbClr val="87319F"/>
                </a:solidFill>
                <a:latin typeface="Symbol" pitchFamily="18" charset="2"/>
              </a:rPr>
              <a:t>D</a:t>
            </a:r>
            <a:r>
              <a:rPr lang="en-US" sz="2000" baseline="-25000" dirty="0">
                <a:solidFill>
                  <a:srgbClr val="87319F"/>
                </a:solidFill>
              </a:rPr>
              <a:t>o</a:t>
            </a:r>
            <a:r>
              <a:rPr lang="en-US" sz="2000" b="1" dirty="0" smtClean="0">
                <a:solidFill>
                  <a:srgbClr val="87319F"/>
                </a:solidFill>
              </a:rPr>
              <a:t>  </a:t>
            </a:r>
            <a:r>
              <a:rPr lang="en-US" sz="2000" b="1" dirty="0">
                <a:solidFill>
                  <a:srgbClr val="87319F"/>
                </a:solidFill>
              </a:rPr>
              <a:t>or be paired at an energy cost of </a:t>
            </a:r>
            <a:r>
              <a:rPr lang="en-US" sz="2000" b="1" dirty="0">
                <a:solidFill>
                  <a:srgbClr val="87319F"/>
                </a:solidFill>
                <a:latin typeface="Symbol" panose="05050102010706020507" pitchFamily="18" charset="2"/>
              </a:rPr>
              <a:t>P</a:t>
            </a:r>
            <a:r>
              <a:rPr lang="en-US" sz="2000" b="1" dirty="0">
                <a:solidFill>
                  <a:srgbClr val="87319F"/>
                </a:solidFill>
              </a:rPr>
              <a:t>, the pairing energy.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57" y="1066800"/>
            <a:ext cx="8364537" cy="434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687" y="1981200"/>
            <a:ext cx="493713" cy="135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702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48051" y="152400"/>
            <a:ext cx="344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Determination of </a:t>
            </a:r>
            <a:r>
              <a:rPr lang="el-GR" sz="3200" b="1" dirty="0" smtClean="0">
                <a:solidFill>
                  <a:srgbClr val="B533BF"/>
                </a:solidFill>
              </a:rPr>
              <a:t>Δ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5" name="Picture 2" descr="076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48"/>
          <a:stretch/>
        </p:blipFill>
        <p:spPr bwMode="auto">
          <a:xfrm>
            <a:off x="300402" y="1143000"/>
            <a:ext cx="6616791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456366"/>
            <a:ext cx="1332956" cy="3579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7499230" y="1319424"/>
            <a:ext cx="1574496" cy="37776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502" y="3786493"/>
            <a:ext cx="1138238" cy="589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731" y="3779736"/>
            <a:ext cx="1119188" cy="523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3455328" y="3778488"/>
            <a:ext cx="1116672" cy="533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5150980" y="3770094"/>
            <a:ext cx="1116672" cy="533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14400" y="2743200"/>
            <a:ext cx="1301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B533BF"/>
                </a:solidFill>
              </a:rPr>
              <a:t>[</a:t>
            </a:r>
            <a:r>
              <a:rPr lang="en-US" b="1" dirty="0" err="1">
                <a:solidFill>
                  <a:srgbClr val="B533BF"/>
                </a:solidFill>
              </a:rPr>
              <a:t>Ti</a:t>
            </a:r>
            <a:r>
              <a:rPr lang="en-US" b="1" dirty="0">
                <a:solidFill>
                  <a:srgbClr val="B533BF"/>
                </a:solidFill>
              </a:rPr>
              <a:t>(H</a:t>
            </a:r>
            <a:r>
              <a:rPr lang="en-US" b="1" baseline="-25000" dirty="0">
                <a:solidFill>
                  <a:srgbClr val="B533BF"/>
                </a:solidFill>
              </a:rPr>
              <a:t>2</a:t>
            </a:r>
            <a:r>
              <a:rPr lang="en-US" b="1" dirty="0">
                <a:solidFill>
                  <a:srgbClr val="B533BF"/>
                </a:solidFill>
              </a:rPr>
              <a:t>O)</a:t>
            </a:r>
            <a:r>
              <a:rPr lang="en-US" b="1" baseline="-25000" dirty="0">
                <a:solidFill>
                  <a:srgbClr val="B533BF"/>
                </a:solidFill>
              </a:rPr>
              <a:t>6</a:t>
            </a:r>
            <a:r>
              <a:rPr lang="en-US" b="1" dirty="0">
                <a:solidFill>
                  <a:srgbClr val="B533BF"/>
                </a:solidFill>
              </a:rPr>
              <a:t>]</a:t>
            </a:r>
            <a:r>
              <a:rPr lang="en-US" b="1" baseline="30000" dirty="0">
                <a:solidFill>
                  <a:srgbClr val="B533BF"/>
                </a:solidFill>
              </a:rPr>
              <a:t>3+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29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7594" y="152400"/>
            <a:ext cx="7728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High Spin and Low Spin Complexes: Example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054" y="838200"/>
            <a:ext cx="8704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87319F"/>
                </a:solidFill>
              </a:rPr>
              <a:t>As ligand Changes, electronic configuration also may change (occupancy of t</a:t>
            </a:r>
            <a:r>
              <a:rPr lang="en-US" sz="2000" b="1" baseline="-25000" dirty="0" smtClean="0">
                <a:solidFill>
                  <a:srgbClr val="87319F"/>
                </a:solidFill>
              </a:rPr>
              <a:t>2g</a:t>
            </a:r>
            <a:r>
              <a:rPr lang="en-US" sz="2000" b="1" dirty="0" smtClean="0">
                <a:solidFill>
                  <a:srgbClr val="87319F"/>
                </a:solidFill>
              </a:rPr>
              <a:t> and </a:t>
            </a:r>
            <a:r>
              <a:rPr lang="en-US" sz="2000" b="1" dirty="0" err="1" smtClean="0">
                <a:solidFill>
                  <a:srgbClr val="87319F"/>
                </a:solidFill>
              </a:rPr>
              <a:t>e</a:t>
            </a:r>
            <a:r>
              <a:rPr lang="en-US" sz="2000" b="1" baseline="-25000" dirty="0" err="1" smtClean="0">
                <a:solidFill>
                  <a:srgbClr val="87319F"/>
                </a:solidFill>
              </a:rPr>
              <a:t>g</a:t>
            </a:r>
            <a:r>
              <a:rPr lang="en-US" sz="2000" b="1" dirty="0" smtClean="0">
                <a:solidFill>
                  <a:srgbClr val="87319F"/>
                </a:solidFill>
              </a:rPr>
              <a:t> orbitals may become different).</a:t>
            </a:r>
            <a:endParaRPr lang="en-US" sz="2000" b="1" dirty="0">
              <a:solidFill>
                <a:srgbClr val="87319F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199" y="1470327"/>
            <a:ext cx="5681663" cy="5159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533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33942" y="152400"/>
            <a:ext cx="60762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High Spin and Low Spin Complexes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054" y="1027657"/>
            <a:ext cx="8704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87319F"/>
                </a:solidFill>
              </a:rPr>
              <a:t>Two different configurations are possible for octahedral complexes of metals with d</a:t>
            </a:r>
            <a:r>
              <a:rPr lang="en-US" sz="2000" b="1" baseline="30000" dirty="0">
                <a:solidFill>
                  <a:srgbClr val="87319F"/>
                </a:solidFill>
              </a:rPr>
              <a:t>4</a:t>
            </a:r>
            <a:r>
              <a:rPr lang="en-US" sz="2000" b="1" dirty="0">
                <a:solidFill>
                  <a:srgbClr val="87319F"/>
                </a:solidFill>
              </a:rPr>
              <a:t>, d</a:t>
            </a:r>
            <a:r>
              <a:rPr lang="en-US" sz="2000" b="1" baseline="30000" dirty="0">
                <a:solidFill>
                  <a:srgbClr val="87319F"/>
                </a:solidFill>
              </a:rPr>
              <a:t>5</a:t>
            </a:r>
            <a:r>
              <a:rPr lang="en-US" sz="2000" b="1" dirty="0">
                <a:solidFill>
                  <a:srgbClr val="87319F"/>
                </a:solidFill>
              </a:rPr>
              <a:t>, d</a:t>
            </a:r>
            <a:r>
              <a:rPr lang="en-US" sz="2000" b="1" baseline="30000" dirty="0">
                <a:solidFill>
                  <a:srgbClr val="87319F"/>
                </a:solidFill>
              </a:rPr>
              <a:t>6</a:t>
            </a:r>
            <a:r>
              <a:rPr lang="en-US" sz="2000" b="1" dirty="0">
                <a:solidFill>
                  <a:srgbClr val="87319F"/>
                </a:solidFill>
              </a:rPr>
              <a:t>, and d</a:t>
            </a:r>
            <a:r>
              <a:rPr lang="en-US" sz="2000" b="1" baseline="30000" dirty="0">
                <a:solidFill>
                  <a:srgbClr val="87319F"/>
                </a:solidFill>
              </a:rPr>
              <a:t>7</a:t>
            </a:r>
            <a:r>
              <a:rPr lang="en-US" sz="2000" b="1" dirty="0">
                <a:solidFill>
                  <a:srgbClr val="87319F"/>
                </a:solidFill>
              </a:rPr>
              <a:t> configurations.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7" y="2096813"/>
            <a:ext cx="9005088" cy="255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2895600" y="2013424"/>
            <a:ext cx="3505200" cy="2438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0054" y="5007114"/>
            <a:ext cx="8704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87319F"/>
                </a:solidFill>
              </a:rPr>
              <a:t>For d</a:t>
            </a:r>
            <a:r>
              <a:rPr lang="en-US" sz="2000" b="1" baseline="30000" dirty="0" smtClean="0">
                <a:solidFill>
                  <a:srgbClr val="87319F"/>
                </a:solidFill>
              </a:rPr>
              <a:t>4</a:t>
            </a:r>
            <a:r>
              <a:rPr lang="en-US" sz="2000" b="1" dirty="0">
                <a:solidFill>
                  <a:srgbClr val="87319F"/>
                </a:solidFill>
              </a:rPr>
              <a:t>, d</a:t>
            </a:r>
            <a:r>
              <a:rPr lang="en-US" sz="2000" b="1" baseline="30000" dirty="0">
                <a:solidFill>
                  <a:srgbClr val="87319F"/>
                </a:solidFill>
              </a:rPr>
              <a:t>5</a:t>
            </a:r>
            <a:r>
              <a:rPr lang="en-US" sz="2000" b="1" dirty="0">
                <a:solidFill>
                  <a:srgbClr val="87319F"/>
                </a:solidFill>
              </a:rPr>
              <a:t>, d</a:t>
            </a:r>
            <a:r>
              <a:rPr lang="en-US" sz="2000" b="1" baseline="30000" dirty="0">
                <a:solidFill>
                  <a:srgbClr val="87319F"/>
                </a:solidFill>
              </a:rPr>
              <a:t>6</a:t>
            </a:r>
            <a:r>
              <a:rPr lang="en-US" sz="2000" b="1" dirty="0">
                <a:solidFill>
                  <a:srgbClr val="87319F"/>
                </a:solidFill>
              </a:rPr>
              <a:t>, and d</a:t>
            </a:r>
            <a:r>
              <a:rPr lang="en-US" sz="2000" b="1" baseline="30000" dirty="0">
                <a:solidFill>
                  <a:srgbClr val="87319F"/>
                </a:solidFill>
              </a:rPr>
              <a:t>7</a:t>
            </a:r>
            <a:r>
              <a:rPr lang="en-US" sz="2000" b="1" dirty="0">
                <a:solidFill>
                  <a:srgbClr val="87319F"/>
                </a:solidFill>
              </a:rPr>
              <a:t> </a:t>
            </a:r>
            <a:r>
              <a:rPr lang="en-US" sz="2000" b="1" dirty="0" smtClean="0">
                <a:solidFill>
                  <a:srgbClr val="87319F"/>
                </a:solidFill>
              </a:rPr>
              <a:t>configurations</a:t>
            </a:r>
            <a:r>
              <a:rPr lang="en-US" sz="2000" b="1" dirty="0">
                <a:solidFill>
                  <a:srgbClr val="87319F"/>
                </a:solidFill>
              </a:rPr>
              <a:t>, the magnitude of </a:t>
            </a:r>
            <a:r>
              <a:rPr lang="en-US" sz="2000" b="1" dirty="0" err="1">
                <a:solidFill>
                  <a:srgbClr val="87319F"/>
                </a:solidFill>
              </a:rPr>
              <a:t>Δ</a:t>
            </a:r>
            <a:r>
              <a:rPr lang="en-US" sz="2000" b="1" baseline="-25000" dirty="0" err="1">
                <a:solidFill>
                  <a:srgbClr val="87319F"/>
                </a:solidFill>
              </a:rPr>
              <a:t>o</a:t>
            </a:r>
            <a:r>
              <a:rPr lang="en-US" sz="2000" b="1" dirty="0">
                <a:solidFill>
                  <a:srgbClr val="87319F"/>
                </a:solidFill>
              </a:rPr>
              <a:t> determines which configuration is observed.</a:t>
            </a:r>
          </a:p>
        </p:txBody>
      </p:sp>
    </p:spTree>
    <p:extLst>
      <p:ext uri="{BB962C8B-B14F-4D97-AF65-F5344CB8AC3E}">
        <p14:creationId xmlns:p14="http://schemas.microsoft.com/office/powerpoint/2010/main" val="378851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0857" y="152400"/>
            <a:ext cx="8302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Curiosity: What Happens </a:t>
            </a:r>
            <a:r>
              <a:rPr lang="en-US" sz="3200" b="1" dirty="0">
                <a:solidFill>
                  <a:srgbClr val="B533BF"/>
                </a:solidFill>
              </a:rPr>
              <a:t>When </a:t>
            </a:r>
            <a:r>
              <a:rPr lang="en-US" sz="3200" b="1" dirty="0" smtClean="0">
                <a:solidFill>
                  <a:srgbClr val="B533BF"/>
                </a:solidFill>
                <a:latin typeface="Symbol" pitchFamily="18" charset="2"/>
              </a:rPr>
              <a:t>D</a:t>
            </a:r>
            <a:r>
              <a:rPr lang="en-US" sz="3200" b="1" baseline="-25000" dirty="0" smtClean="0">
                <a:solidFill>
                  <a:srgbClr val="B533BF"/>
                </a:solidFill>
              </a:rPr>
              <a:t>o </a:t>
            </a:r>
            <a:r>
              <a:rPr lang="en-US" sz="3200" b="1" dirty="0" smtClean="0">
                <a:solidFill>
                  <a:srgbClr val="B533BF"/>
                </a:solidFill>
              </a:rPr>
              <a:t>is Close to </a:t>
            </a:r>
            <a:r>
              <a:rPr lang="en-US" sz="3200" b="1" dirty="0">
                <a:solidFill>
                  <a:srgbClr val="B533BF"/>
                </a:solidFill>
                <a:latin typeface="Symbol" pitchFamily="18" charset="2"/>
              </a:rPr>
              <a:t>P</a:t>
            </a:r>
            <a:r>
              <a:rPr lang="en-US" sz="3200" b="1" dirty="0" smtClean="0">
                <a:solidFill>
                  <a:srgbClr val="B533BF"/>
                </a:solidFill>
              </a:rPr>
              <a:t> 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0054" y="762000"/>
            <a:ext cx="8704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87319F"/>
                </a:solidFill>
              </a:rPr>
              <a:t>When </a:t>
            </a:r>
            <a:r>
              <a:rPr lang="en-US" sz="2000" b="1" dirty="0" smtClean="0">
                <a:solidFill>
                  <a:srgbClr val="87319F"/>
                </a:solidFill>
                <a:latin typeface="Symbol" pitchFamily="18" charset="2"/>
              </a:rPr>
              <a:t>D</a:t>
            </a:r>
            <a:r>
              <a:rPr lang="en-US" sz="2000" b="1" baseline="-25000" dirty="0" smtClean="0">
                <a:solidFill>
                  <a:srgbClr val="87319F"/>
                </a:solidFill>
              </a:rPr>
              <a:t>o </a:t>
            </a:r>
            <a:r>
              <a:rPr lang="en-US" sz="2000" b="1" dirty="0" smtClean="0">
                <a:solidFill>
                  <a:srgbClr val="87319F"/>
                </a:solidFill>
              </a:rPr>
              <a:t>~ </a:t>
            </a:r>
            <a:r>
              <a:rPr lang="en-US" sz="2000" b="1" dirty="0">
                <a:solidFill>
                  <a:srgbClr val="87319F"/>
                </a:solidFill>
                <a:latin typeface="Symbol" pitchFamily="18" charset="2"/>
              </a:rPr>
              <a:t>P</a:t>
            </a:r>
            <a:r>
              <a:rPr lang="en-US" sz="2000" b="1" dirty="0" smtClean="0">
                <a:solidFill>
                  <a:srgbClr val="87319F"/>
                </a:solidFill>
              </a:rPr>
              <a:t> , interconversion between high spin and low spin states should be possible</a:t>
            </a:r>
            <a:endParaRPr lang="en-US" sz="2000" b="1" dirty="0">
              <a:solidFill>
                <a:srgbClr val="87319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8424" y="3810000"/>
            <a:ext cx="8704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87319F"/>
                </a:solidFill>
              </a:rPr>
              <a:t>Has been observed for Fe(II)-d</a:t>
            </a:r>
            <a:r>
              <a:rPr lang="en-US" sz="2000" b="1" baseline="30000" dirty="0" smtClean="0">
                <a:solidFill>
                  <a:srgbClr val="87319F"/>
                </a:solidFill>
              </a:rPr>
              <a:t>6</a:t>
            </a:r>
            <a:r>
              <a:rPr lang="en-US" sz="2000" b="1" dirty="0" smtClean="0">
                <a:solidFill>
                  <a:srgbClr val="87319F"/>
                </a:solidFill>
              </a:rPr>
              <a:t> systems. Can be brought about by heat and light</a:t>
            </a:r>
            <a:endParaRPr lang="en-US" sz="2000" b="1" baseline="30000" dirty="0">
              <a:solidFill>
                <a:srgbClr val="87319F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706"/>
          <a:stretch/>
        </p:blipFill>
        <p:spPr bwMode="auto">
          <a:xfrm>
            <a:off x="342990" y="4517885"/>
            <a:ext cx="8458200" cy="1715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012" y="1147573"/>
            <a:ext cx="3190875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520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00391" y="152400"/>
            <a:ext cx="7543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Recap and Some Important Generalizations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" y="3998655"/>
            <a:ext cx="86868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87319F"/>
                </a:solidFill>
              </a:rPr>
              <a:t>3d metals are generally high spin complexes except with very strong ligands.  CN</a:t>
            </a:r>
            <a:r>
              <a:rPr lang="en-US" sz="2000" b="1" baseline="30000" dirty="0">
                <a:solidFill>
                  <a:srgbClr val="87319F"/>
                </a:solidFill>
              </a:rPr>
              <a:t>-</a:t>
            </a:r>
            <a:r>
              <a:rPr lang="en-US" sz="2000" b="1" dirty="0">
                <a:solidFill>
                  <a:srgbClr val="87319F"/>
                </a:solidFill>
              </a:rPr>
              <a:t> forms low spin complexes, especially with M</a:t>
            </a:r>
            <a:r>
              <a:rPr lang="en-US" sz="2000" b="1" baseline="30000" dirty="0">
                <a:solidFill>
                  <a:srgbClr val="87319F"/>
                </a:solidFill>
              </a:rPr>
              <a:t>3+ </a:t>
            </a:r>
            <a:r>
              <a:rPr lang="en-US" sz="2000" b="1" dirty="0">
                <a:solidFill>
                  <a:srgbClr val="87319F"/>
                </a:solidFill>
              </a:rPr>
              <a:t>ions.</a:t>
            </a:r>
          </a:p>
          <a:p>
            <a:endParaRPr lang="en-US" sz="2000" b="1" dirty="0">
              <a:solidFill>
                <a:srgbClr val="87319F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87319F"/>
                </a:solidFill>
              </a:rPr>
              <a:t>4d &amp; </a:t>
            </a:r>
            <a:r>
              <a:rPr lang="en-US" sz="2000" b="1" dirty="0" smtClean="0">
                <a:solidFill>
                  <a:srgbClr val="87319F"/>
                </a:solidFill>
              </a:rPr>
              <a:t>5d </a:t>
            </a:r>
            <a:r>
              <a:rPr lang="en-US" sz="2000" b="1" dirty="0">
                <a:solidFill>
                  <a:srgbClr val="87319F"/>
                </a:solidFill>
              </a:rPr>
              <a:t>metals generally have a larger value of ∆</a:t>
            </a:r>
            <a:r>
              <a:rPr lang="en-US" sz="2000" b="1" baseline="-25000" dirty="0">
                <a:solidFill>
                  <a:srgbClr val="87319F"/>
                </a:solidFill>
              </a:rPr>
              <a:t>o</a:t>
            </a:r>
            <a:r>
              <a:rPr lang="en-US" sz="2000" b="1" dirty="0">
                <a:solidFill>
                  <a:srgbClr val="87319F"/>
                </a:solidFill>
              </a:rPr>
              <a:t> than for 3d metals.  As a result, complexes are typically low spin. </a:t>
            </a:r>
            <a:endParaRPr lang="en-US" sz="2000" b="1" dirty="0" smtClean="0">
              <a:solidFill>
                <a:srgbClr val="87319F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b="1" dirty="0">
              <a:solidFill>
                <a:srgbClr val="87319F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87319F"/>
                </a:solidFill>
              </a:rPr>
              <a:t>For 3d metals, tetrahedral </a:t>
            </a:r>
            <a:r>
              <a:rPr lang="en-US" sz="2000" b="1" dirty="0">
                <a:solidFill>
                  <a:srgbClr val="87319F"/>
                </a:solidFill>
              </a:rPr>
              <a:t>splitting is seldom large enough to result in pairing of the </a:t>
            </a:r>
            <a:r>
              <a:rPr lang="en-US" sz="2000" b="1" dirty="0" smtClean="0">
                <a:solidFill>
                  <a:srgbClr val="87319F"/>
                </a:solidFill>
              </a:rPr>
              <a:t>electrons. As </a:t>
            </a:r>
            <a:r>
              <a:rPr lang="en-US" sz="2000" b="1" dirty="0">
                <a:solidFill>
                  <a:srgbClr val="87319F"/>
                </a:solidFill>
              </a:rPr>
              <a:t>a result, low-spin tetrahedral complexes are not common.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855193"/>
            <a:ext cx="8839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C00000"/>
                </a:solidFill>
              </a:rPr>
              <a:t>Oxidation state of the metal ion</a:t>
            </a:r>
          </a:p>
          <a:p>
            <a:pPr marL="653110" lvl="1"/>
            <a:r>
              <a:rPr lang="en-US" b="1" dirty="0">
                <a:solidFill>
                  <a:srgbClr val="C00000"/>
                </a:solidFill>
              </a:rPr>
              <a:t>Δ  </a:t>
            </a:r>
            <a:r>
              <a:rPr lang="en-US" b="1" dirty="0" smtClean="0">
                <a:solidFill>
                  <a:srgbClr val="C00000"/>
                </a:solidFill>
              </a:rPr>
              <a:t>increases with increase in </a:t>
            </a:r>
            <a:r>
              <a:rPr lang="en-US" b="1" dirty="0">
                <a:solidFill>
                  <a:srgbClr val="C00000"/>
                </a:solidFill>
              </a:rPr>
              <a:t>ionic charge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endParaRPr lang="en-US" b="1" dirty="0">
              <a:solidFill>
                <a:srgbClr val="C00000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C00000"/>
                </a:solidFill>
              </a:rPr>
              <a:t>Nature of </a:t>
            </a:r>
            <a:r>
              <a:rPr lang="en-US" b="1" dirty="0" smtClean="0">
                <a:solidFill>
                  <a:srgbClr val="C00000"/>
                </a:solidFill>
              </a:rPr>
              <a:t>Metal</a:t>
            </a:r>
            <a:endParaRPr lang="en-US" b="1" dirty="0">
              <a:solidFill>
                <a:srgbClr val="C00000"/>
              </a:solidFill>
            </a:endParaRPr>
          </a:p>
          <a:p>
            <a:pPr lvl="1"/>
            <a:r>
              <a:rPr lang="en-US" b="1" dirty="0" smtClean="0">
                <a:solidFill>
                  <a:srgbClr val="C00000"/>
                </a:solidFill>
              </a:rPr>
              <a:t>	3d </a:t>
            </a:r>
            <a:r>
              <a:rPr lang="en-US" b="1" dirty="0">
                <a:solidFill>
                  <a:srgbClr val="C00000"/>
                </a:solidFill>
              </a:rPr>
              <a:t>&lt; 4d &lt; 5d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en-US" b="1" dirty="0">
              <a:solidFill>
                <a:srgbClr val="C00000"/>
              </a:solidFill>
            </a:endParaRPr>
          </a:p>
          <a:p>
            <a:pPr lvl="1"/>
            <a:r>
              <a:rPr lang="en-US" b="1" dirty="0" smtClean="0">
                <a:solidFill>
                  <a:srgbClr val="C00000"/>
                </a:solidFill>
              </a:rPr>
              <a:t>	Really large </a:t>
            </a:r>
            <a:r>
              <a:rPr lang="el-GR" b="1" dirty="0">
                <a:solidFill>
                  <a:srgbClr val="C00000"/>
                </a:solidFill>
              </a:rPr>
              <a:t>Δ</a:t>
            </a:r>
            <a:r>
              <a:rPr lang="en-US" b="1" dirty="0">
                <a:solidFill>
                  <a:srgbClr val="C00000"/>
                </a:solidFill>
              </a:rPr>
              <a:t>, normally low spin (As you go down the periodic table,  </a:t>
            </a:r>
            <a:r>
              <a:rPr lang="el-GR" b="1" dirty="0" smtClean="0">
                <a:solidFill>
                  <a:srgbClr val="C00000"/>
                </a:solidFill>
              </a:rPr>
              <a:t>Δ</a:t>
            </a:r>
            <a:r>
              <a:rPr lang="en-US" b="1" dirty="0" smtClean="0">
                <a:solidFill>
                  <a:srgbClr val="C00000"/>
                </a:solidFill>
              </a:rPr>
              <a:t> increases)</a:t>
            </a:r>
            <a:endParaRPr lang="en-US" b="1" dirty="0">
              <a:solidFill>
                <a:srgbClr val="C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b="1" dirty="0">
              <a:solidFill>
                <a:srgbClr val="C00000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C00000"/>
                </a:solidFill>
              </a:rPr>
              <a:t>Number and geometry of ligands</a:t>
            </a:r>
          </a:p>
          <a:p>
            <a:pPr lvl="1"/>
            <a:r>
              <a:rPr lang="en-US" b="1" dirty="0" smtClean="0">
                <a:solidFill>
                  <a:srgbClr val="C00000"/>
                </a:solidFill>
              </a:rPr>
              <a:t>       </a:t>
            </a:r>
            <a:r>
              <a:rPr lang="el-GR" b="1" dirty="0" smtClean="0">
                <a:solidFill>
                  <a:srgbClr val="C00000"/>
                </a:solidFill>
              </a:rPr>
              <a:t>Δ</a:t>
            </a:r>
            <a:r>
              <a:rPr lang="en-US" b="1" baseline="-25000" dirty="0">
                <a:solidFill>
                  <a:srgbClr val="C00000"/>
                </a:solidFill>
              </a:rPr>
              <a:t>tetrahedral</a:t>
            </a:r>
            <a:r>
              <a:rPr lang="en-US" b="1" dirty="0">
                <a:solidFill>
                  <a:srgbClr val="C00000"/>
                </a:solidFill>
              </a:rPr>
              <a:t> only ~50% of </a:t>
            </a:r>
            <a:r>
              <a:rPr lang="el-GR" b="1" dirty="0">
                <a:solidFill>
                  <a:srgbClr val="C00000"/>
                </a:solidFill>
              </a:rPr>
              <a:t>Δ</a:t>
            </a:r>
            <a:r>
              <a:rPr lang="en-US" b="1" baseline="-25000" dirty="0">
                <a:solidFill>
                  <a:srgbClr val="C00000"/>
                </a:solidFill>
              </a:rPr>
              <a:t>octahedral</a:t>
            </a:r>
            <a:endParaRPr lang="en-US" b="1" dirty="0">
              <a:solidFill>
                <a:srgbClr val="C00000"/>
              </a:solidFill>
            </a:endParaRPr>
          </a:p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1" y="2247392"/>
            <a:ext cx="722238" cy="343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623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1065" y="152400"/>
            <a:ext cx="9186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CFSE will Vary for Different Electronic Configurations 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7894" y="990600"/>
            <a:ext cx="73914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dirty="0" smtClean="0">
                <a:solidFill>
                  <a:srgbClr val="87319F"/>
                </a:solidFill>
              </a:rPr>
              <a:t>CFSE = [-0.4 x n(t</a:t>
            </a:r>
            <a:r>
              <a:rPr lang="en-US" sz="3600" b="1" baseline="-25000" dirty="0" smtClean="0">
                <a:solidFill>
                  <a:srgbClr val="87319F"/>
                </a:solidFill>
              </a:rPr>
              <a:t>2g</a:t>
            </a:r>
            <a:r>
              <a:rPr lang="en-US" sz="3600" b="1" dirty="0" smtClean="0">
                <a:solidFill>
                  <a:srgbClr val="87319F"/>
                </a:solidFill>
              </a:rPr>
              <a:t>) + 0.6 x n(</a:t>
            </a:r>
            <a:r>
              <a:rPr lang="en-US" sz="3600" b="1" dirty="0" err="1" smtClean="0">
                <a:solidFill>
                  <a:srgbClr val="87319F"/>
                </a:solidFill>
              </a:rPr>
              <a:t>e</a:t>
            </a:r>
            <a:r>
              <a:rPr lang="en-US" sz="3600" b="1" baseline="-25000" dirty="0" err="1" smtClean="0">
                <a:solidFill>
                  <a:srgbClr val="87319F"/>
                </a:solidFill>
              </a:rPr>
              <a:t>g</a:t>
            </a:r>
            <a:r>
              <a:rPr lang="en-US" sz="3600" b="1" dirty="0" smtClean="0">
                <a:solidFill>
                  <a:srgbClr val="87319F"/>
                </a:solidFill>
              </a:rPr>
              <a:t>)] </a:t>
            </a:r>
            <a:r>
              <a:rPr lang="en-US" sz="3600" b="1" dirty="0" smtClean="0">
                <a:solidFill>
                  <a:srgbClr val="87319F"/>
                </a:solidFill>
                <a:latin typeface="Symbol" pitchFamily="18" charset="2"/>
              </a:rPr>
              <a:t>D</a:t>
            </a:r>
            <a:r>
              <a:rPr lang="en-US" sz="3600" b="1" baseline="-25000" dirty="0" smtClean="0">
                <a:solidFill>
                  <a:srgbClr val="87319F"/>
                </a:solidFill>
              </a:rPr>
              <a:t>o</a:t>
            </a:r>
          </a:p>
          <a:p>
            <a:endParaRPr lang="en-US" sz="3600" b="1" baseline="-25000" dirty="0" smtClean="0">
              <a:solidFill>
                <a:srgbClr val="87319F"/>
              </a:solidFill>
            </a:endParaRPr>
          </a:p>
          <a:p>
            <a:r>
              <a:rPr lang="en-US" b="1" dirty="0" smtClean="0">
                <a:solidFill>
                  <a:srgbClr val="87319F"/>
                </a:solidFill>
              </a:rPr>
              <a:t>where</a:t>
            </a:r>
            <a:r>
              <a:rPr lang="en-US" b="1" baseline="-25000" dirty="0" smtClean="0">
                <a:solidFill>
                  <a:srgbClr val="87319F"/>
                </a:solidFill>
              </a:rPr>
              <a:t> </a:t>
            </a:r>
            <a:r>
              <a:rPr lang="en-US" b="1" dirty="0">
                <a:solidFill>
                  <a:srgbClr val="87319F"/>
                </a:solidFill>
              </a:rPr>
              <a:t>n(t</a:t>
            </a:r>
            <a:r>
              <a:rPr lang="en-US" b="1" baseline="-25000" dirty="0">
                <a:solidFill>
                  <a:srgbClr val="87319F"/>
                </a:solidFill>
              </a:rPr>
              <a:t>2g</a:t>
            </a:r>
            <a:r>
              <a:rPr lang="en-US" b="1" dirty="0" smtClean="0">
                <a:solidFill>
                  <a:srgbClr val="87319F"/>
                </a:solidFill>
              </a:rPr>
              <a:t>) and </a:t>
            </a:r>
            <a:r>
              <a:rPr lang="en-US" b="1" dirty="0">
                <a:solidFill>
                  <a:srgbClr val="87319F"/>
                </a:solidFill>
              </a:rPr>
              <a:t>n(</a:t>
            </a:r>
            <a:r>
              <a:rPr lang="en-US" b="1" dirty="0" err="1">
                <a:solidFill>
                  <a:srgbClr val="87319F"/>
                </a:solidFill>
              </a:rPr>
              <a:t>e</a:t>
            </a:r>
            <a:r>
              <a:rPr lang="en-US" b="1" baseline="-25000" dirty="0" err="1">
                <a:solidFill>
                  <a:srgbClr val="87319F"/>
                </a:solidFill>
              </a:rPr>
              <a:t>g</a:t>
            </a:r>
            <a:r>
              <a:rPr lang="en-US" b="1" dirty="0" smtClean="0">
                <a:solidFill>
                  <a:srgbClr val="87319F"/>
                </a:solidFill>
              </a:rPr>
              <a:t>) are number of electrons in the respective levels</a:t>
            </a:r>
            <a:endParaRPr lang="en-US" b="1" dirty="0">
              <a:solidFill>
                <a:srgbClr val="87319F"/>
              </a:solidFill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591711"/>
            <a:ext cx="1869056" cy="1143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438" y="2695515"/>
            <a:ext cx="8704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B0F0"/>
                </a:solidFill>
              </a:rPr>
              <a:t>Distribution of electrons and CFSE</a:t>
            </a:r>
            <a:endParaRPr lang="en-US" sz="2000" b="1" dirty="0">
              <a:solidFill>
                <a:srgbClr val="00B0F0"/>
              </a:solidFill>
            </a:endParaRPr>
          </a:p>
        </p:txBody>
      </p:sp>
      <p:pic>
        <p:nvPicPr>
          <p:cNvPr id="13" name="Picture 4" descr="08T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" y="3095625"/>
            <a:ext cx="8947150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640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367" y="152400"/>
            <a:ext cx="9083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Electronic Configurations for Tetrahedral Complexes 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38" y="990600"/>
            <a:ext cx="8704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b="1" dirty="0">
                <a:solidFill>
                  <a:srgbClr val="87319F"/>
                </a:solidFill>
              </a:rPr>
              <a:t>Tetrahedral splitting is seldom large enough to result in pairing of the electrons. </a:t>
            </a:r>
            <a:r>
              <a:rPr lang="en-IN" sz="2000" b="1" dirty="0" smtClean="0">
                <a:solidFill>
                  <a:srgbClr val="87319F"/>
                </a:solidFill>
              </a:rPr>
              <a:t>As </a:t>
            </a:r>
            <a:r>
              <a:rPr lang="en-IN" sz="2000" b="1" dirty="0">
                <a:solidFill>
                  <a:srgbClr val="87319F"/>
                </a:solidFill>
              </a:rPr>
              <a:t>a result, low-spin tetrahedral complexes are not common.</a:t>
            </a:r>
            <a:endParaRPr lang="en-US" sz="2000" b="1" dirty="0">
              <a:solidFill>
                <a:srgbClr val="87319F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219916"/>
              </p:ext>
            </p:extLst>
          </p:nvPr>
        </p:nvGraphicFramePr>
        <p:xfrm>
          <a:off x="1524123" y="2057400"/>
          <a:ext cx="6096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d-electrons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configuration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CFSE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i="1" dirty="0" smtClean="0"/>
                        <a:t>d</a:t>
                      </a:r>
                      <a:r>
                        <a:rPr lang="en-IN" baseline="30000" dirty="0" smtClean="0"/>
                        <a:t>1</a:t>
                      </a:r>
                      <a:endParaRPr lang="en-IN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e</a:t>
                      </a:r>
                      <a:r>
                        <a:rPr lang="en-IN" baseline="30000" dirty="0" smtClean="0"/>
                        <a:t>1</a:t>
                      </a:r>
                      <a:r>
                        <a:rPr lang="en-IN" dirty="0" smtClean="0"/>
                        <a:t>t</a:t>
                      </a:r>
                      <a:r>
                        <a:rPr lang="en-IN" baseline="-25000" dirty="0" smtClean="0"/>
                        <a:t>2</a:t>
                      </a:r>
                      <a:r>
                        <a:rPr lang="en-IN" baseline="30000" dirty="0" smtClean="0"/>
                        <a:t>0</a:t>
                      </a:r>
                      <a:endParaRPr lang="en-IN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-0.6 </a:t>
                      </a:r>
                      <a:r>
                        <a:rPr lang="el-GR" dirty="0" smtClean="0"/>
                        <a:t>Δ</a:t>
                      </a:r>
                      <a:r>
                        <a:rPr lang="en-IN" baseline="-25000" dirty="0" smtClean="0"/>
                        <a:t>t</a:t>
                      </a:r>
                      <a:endParaRPr lang="en-IN" baseline="-25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i="1" dirty="0" smtClean="0"/>
                        <a:t>d</a:t>
                      </a:r>
                      <a:r>
                        <a:rPr lang="en-IN" i="0" baseline="30000" dirty="0" smtClean="0"/>
                        <a:t>2</a:t>
                      </a:r>
                      <a:endParaRPr lang="en-IN" baseline="30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e</a:t>
                      </a:r>
                      <a:r>
                        <a:rPr lang="en-IN" baseline="30000" dirty="0" smtClean="0"/>
                        <a:t>2</a:t>
                      </a:r>
                      <a:r>
                        <a:rPr lang="en-IN" dirty="0" smtClean="0"/>
                        <a:t>t</a:t>
                      </a:r>
                      <a:r>
                        <a:rPr lang="en-IN" baseline="-25000" dirty="0" smtClean="0"/>
                        <a:t>2</a:t>
                      </a:r>
                      <a:r>
                        <a:rPr lang="en-IN" baseline="30000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-1.2 </a:t>
                      </a:r>
                      <a:r>
                        <a:rPr lang="el-GR" dirty="0" smtClean="0"/>
                        <a:t>Δ</a:t>
                      </a:r>
                      <a:r>
                        <a:rPr lang="en-IN" baseline="-25000" dirty="0" smtClean="0"/>
                        <a:t>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i="1" dirty="0" smtClean="0"/>
                        <a:t>d</a:t>
                      </a:r>
                      <a:r>
                        <a:rPr lang="en-IN" i="0" baseline="30000" dirty="0" smtClean="0"/>
                        <a:t>3</a:t>
                      </a:r>
                      <a:endParaRPr lang="en-IN" baseline="30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e</a:t>
                      </a:r>
                      <a:r>
                        <a:rPr lang="en-IN" baseline="30000" dirty="0" smtClean="0"/>
                        <a:t>2</a:t>
                      </a:r>
                      <a:r>
                        <a:rPr lang="en-IN" dirty="0" smtClean="0"/>
                        <a:t>t</a:t>
                      </a:r>
                      <a:r>
                        <a:rPr lang="en-IN" baseline="-25000" dirty="0" smtClean="0"/>
                        <a:t>2</a:t>
                      </a:r>
                      <a:r>
                        <a:rPr lang="en-IN" baseline="30000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-0.8 </a:t>
                      </a:r>
                      <a:r>
                        <a:rPr lang="el-GR" dirty="0" smtClean="0"/>
                        <a:t>Δ</a:t>
                      </a:r>
                      <a:r>
                        <a:rPr lang="en-IN" baseline="-25000" dirty="0" smtClean="0"/>
                        <a:t>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i="1" dirty="0" smtClean="0"/>
                        <a:t>d</a:t>
                      </a:r>
                      <a:r>
                        <a:rPr lang="en-IN" i="0" baseline="30000" dirty="0" smtClean="0"/>
                        <a:t>4</a:t>
                      </a:r>
                      <a:endParaRPr lang="en-IN" baseline="30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e</a:t>
                      </a:r>
                      <a:r>
                        <a:rPr lang="en-IN" baseline="30000" dirty="0" smtClean="0"/>
                        <a:t>2</a:t>
                      </a:r>
                      <a:r>
                        <a:rPr lang="en-IN" dirty="0" smtClean="0"/>
                        <a:t>t</a:t>
                      </a:r>
                      <a:r>
                        <a:rPr lang="en-IN" baseline="-25000" dirty="0" smtClean="0"/>
                        <a:t>2</a:t>
                      </a:r>
                      <a:r>
                        <a:rPr lang="en-IN" baseline="30000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-0.4 </a:t>
                      </a:r>
                      <a:r>
                        <a:rPr lang="el-GR" dirty="0" smtClean="0"/>
                        <a:t>Δ</a:t>
                      </a:r>
                      <a:r>
                        <a:rPr lang="en-IN" baseline="-25000" dirty="0" smtClean="0"/>
                        <a:t>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i="1" dirty="0" smtClean="0"/>
                        <a:t>d</a:t>
                      </a:r>
                      <a:r>
                        <a:rPr lang="en-IN" i="0" baseline="30000" dirty="0" smtClean="0"/>
                        <a:t>5</a:t>
                      </a:r>
                      <a:endParaRPr lang="en-IN" baseline="30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e</a:t>
                      </a:r>
                      <a:r>
                        <a:rPr lang="en-IN" baseline="30000" dirty="0" smtClean="0"/>
                        <a:t>2</a:t>
                      </a:r>
                      <a:r>
                        <a:rPr lang="en-IN" dirty="0" smtClean="0"/>
                        <a:t>t</a:t>
                      </a:r>
                      <a:r>
                        <a:rPr lang="en-IN" baseline="-25000" dirty="0" smtClean="0"/>
                        <a:t>2</a:t>
                      </a:r>
                      <a:r>
                        <a:rPr lang="en-IN" baseline="30000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 0.0 </a:t>
                      </a:r>
                      <a:r>
                        <a:rPr lang="el-GR" dirty="0" smtClean="0"/>
                        <a:t>Δ</a:t>
                      </a:r>
                      <a:r>
                        <a:rPr lang="en-IN" baseline="-25000" dirty="0" smtClean="0"/>
                        <a:t>t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i="1" dirty="0" smtClean="0"/>
                        <a:t>d</a:t>
                      </a:r>
                      <a:r>
                        <a:rPr lang="en-IN" i="0" baseline="30000" dirty="0" smtClean="0"/>
                        <a:t>6</a:t>
                      </a:r>
                      <a:endParaRPr lang="en-IN" baseline="30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e</a:t>
                      </a:r>
                      <a:r>
                        <a:rPr lang="en-IN" baseline="30000" dirty="0" smtClean="0"/>
                        <a:t>3</a:t>
                      </a:r>
                      <a:r>
                        <a:rPr lang="en-IN" dirty="0" smtClean="0"/>
                        <a:t>t</a:t>
                      </a:r>
                      <a:r>
                        <a:rPr lang="en-IN" baseline="-25000" dirty="0" smtClean="0"/>
                        <a:t>2</a:t>
                      </a:r>
                      <a:r>
                        <a:rPr lang="en-IN" baseline="30000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-0.6 </a:t>
                      </a:r>
                      <a:r>
                        <a:rPr lang="el-GR" dirty="0" smtClean="0"/>
                        <a:t>Δ</a:t>
                      </a:r>
                      <a:r>
                        <a:rPr lang="en-IN" baseline="-25000" dirty="0" smtClean="0"/>
                        <a:t>t</a:t>
                      </a:r>
                      <a:endParaRPr lang="en-IN" baseline="-25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i="1" dirty="0" smtClean="0"/>
                        <a:t>d</a:t>
                      </a:r>
                      <a:r>
                        <a:rPr lang="en-IN" i="0" baseline="30000" dirty="0" smtClean="0"/>
                        <a:t>7</a:t>
                      </a:r>
                      <a:endParaRPr lang="en-IN" baseline="30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e</a:t>
                      </a:r>
                      <a:r>
                        <a:rPr lang="en-IN" baseline="30000" dirty="0" smtClean="0"/>
                        <a:t>4</a:t>
                      </a:r>
                      <a:r>
                        <a:rPr lang="en-IN" dirty="0" smtClean="0"/>
                        <a:t>t</a:t>
                      </a:r>
                      <a:r>
                        <a:rPr lang="en-IN" baseline="-25000" dirty="0" smtClean="0"/>
                        <a:t>2</a:t>
                      </a:r>
                      <a:r>
                        <a:rPr lang="en-IN" baseline="30000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-1.2 </a:t>
                      </a:r>
                      <a:r>
                        <a:rPr lang="el-GR" dirty="0" smtClean="0"/>
                        <a:t>Δ</a:t>
                      </a:r>
                      <a:r>
                        <a:rPr lang="en-IN" baseline="-25000" dirty="0" smtClean="0"/>
                        <a:t>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i="1" dirty="0" smtClean="0"/>
                        <a:t>d</a:t>
                      </a:r>
                      <a:r>
                        <a:rPr lang="en-IN" i="0" baseline="30000" dirty="0" smtClean="0"/>
                        <a:t>8</a:t>
                      </a:r>
                      <a:endParaRPr lang="en-IN" baseline="30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e</a:t>
                      </a:r>
                      <a:r>
                        <a:rPr lang="en-IN" baseline="30000" dirty="0" smtClean="0"/>
                        <a:t>4</a:t>
                      </a:r>
                      <a:r>
                        <a:rPr lang="en-IN" dirty="0" smtClean="0"/>
                        <a:t>t</a:t>
                      </a:r>
                      <a:r>
                        <a:rPr lang="en-IN" baseline="-25000" dirty="0" smtClean="0"/>
                        <a:t>2</a:t>
                      </a:r>
                      <a:r>
                        <a:rPr lang="en-IN" baseline="30000" dirty="0" smtClean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-0.8 </a:t>
                      </a:r>
                      <a:r>
                        <a:rPr lang="el-GR" dirty="0" smtClean="0"/>
                        <a:t>Δ</a:t>
                      </a:r>
                      <a:r>
                        <a:rPr lang="en-IN" baseline="-25000" dirty="0" smtClean="0"/>
                        <a:t>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i="1" dirty="0" smtClean="0"/>
                        <a:t>d</a:t>
                      </a:r>
                      <a:r>
                        <a:rPr lang="en-IN" i="0" baseline="30000" dirty="0" smtClean="0"/>
                        <a:t>9</a:t>
                      </a:r>
                      <a:endParaRPr lang="en-IN" baseline="30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e</a:t>
                      </a:r>
                      <a:r>
                        <a:rPr lang="en-IN" baseline="30000" dirty="0" smtClean="0"/>
                        <a:t>4</a:t>
                      </a:r>
                      <a:r>
                        <a:rPr lang="en-IN" dirty="0" smtClean="0"/>
                        <a:t>t</a:t>
                      </a:r>
                      <a:r>
                        <a:rPr lang="en-IN" baseline="-25000" dirty="0" smtClean="0"/>
                        <a:t>2</a:t>
                      </a:r>
                      <a:r>
                        <a:rPr lang="en-IN" baseline="30000" dirty="0" smtClean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-0.4 </a:t>
                      </a:r>
                      <a:r>
                        <a:rPr lang="el-GR" dirty="0" smtClean="0"/>
                        <a:t>Δ</a:t>
                      </a:r>
                      <a:r>
                        <a:rPr lang="en-IN" baseline="-25000" dirty="0" smtClean="0"/>
                        <a:t>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i="1" dirty="0" smtClean="0"/>
                        <a:t>d</a:t>
                      </a:r>
                      <a:r>
                        <a:rPr lang="en-IN" baseline="30000" dirty="0" smtClean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e</a:t>
                      </a:r>
                      <a:r>
                        <a:rPr lang="en-IN" baseline="30000" dirty="0" smtClean="0"/>
                        <a:t>4</a:t>
                      </a:r>
                      <a:r>
                        <a:rPr lang="en-IN" dirty="0" smtClean="0"/>
                        <a:t>t</a:t>
                      </a:r>
                      <a:r>
                        <a:rPr lang="en-IN" baseline="-25000" dirty="0" smtClean="0"/>
                        <a:t>2</a:t>
                      </a:r>
                      <a:r>
                        <a:rPr lang="en-IN" baseline="30000" dirty="0" smtClean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 0.0 </a:t>
                      </a:r>
                      <a:r>
                        <a:rPr lang="el-GR" dirty="0" smtClean="0"/>
                        <a:t>Δ</a:t>
                      </a:r>
                      <a:r>
                        <a:rPr lang="en-IN" baseline="-25000" dirty="0" smtClean="0"/>
                        <a:t>t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810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5496" y="152400"/>
            <a:ext cx="4153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Tetrahedral Complexes 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38" y="990600"/>
            <a:ext cx="8704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b="1" dirty="0" smtClean="0">
                <a:solidFill>
                  <a:srgbClr val="87319F"/>
                </a:solidFill>
              </a:rPr>
              <a:t>If </a:t>
            </a:r>
            <a:r>
              <a:rPr lang="el-GR" sz="2000" b="1" dirty="0">
                <a:solidFill>
                  <a:srgbClr val="87319F"/>
                </a:solidFill>
              </a:rPr>
              <a:t>Δ</a:t>
            </a:r>
            <a:r>
              <a:rPr lang="en-IN" sz="2000" b="1" baseline="-25000" dirty="0" smtClean="0">
                <a:solidFill>
                  <a:srgbClr val="87319F"/>
                </a:solidFill>
              </a:rPr>
              <a:t>t </a:t>
            </a:r>
            <a:r>
              <a:rPr lang="en-IN" sz="2000" b="1" dirty="0" smtClean="0">
                <a:solidFill>
                  <a:srgbClr val="87319F"/>
                </a:solidFill>
              </a:rPr>
              <a:t>is smaller than </a:t>
            </a:r>
            <a:r>
              <a:rPr lang="el-GR" sz="2000" b="1" dirty="0" smtClean="0">
                <a:solidFill>
                  <a:srgbClr val="87319F"/>
                </a:solidFill>
              </a:rPr>
              <a:t>Δ</a:t>
            </a:r>
            <a:r>
              <a:rPr lang="en-IN" sz="2000" b="1" baseline="-25000" dirty="0" smtClean="0">
                <a:solidFill>
                  <a:srgbClr val="87319F"/>
                </a:solidFill>
              </a:rPr>
              <a:t>o</a:t>
            </a:r>
            <a:r>
              <a:rPr lang="en-IN" sz="2000" b="1" dirty="0" smtClean="0">
                <a:solidFill>
                  <a:srgbClr val="87319F"/>
                </a:solidFill>
              </a:rPr>
              <a:t> (</a:t>
            </a:r>
            <a:r>
              <a:rPr lang="el-GR" sz="2000" b="1" dirty="0">
                <a:solidFill>
                  <a:srgbClr val="87319F"/>
                </a:solidFill>
              </a:rPr>
              <a:t>Δ</a:t>
            </a:r>
            <a:r>
              <a:rPr lang="en-IN" sz="2000" b="1" baseline="-25000" dirty="0" smtClean="0">
                <a:solidFill>
                  <a:srgbClr val="87319F"/>
                </a:solidFill>
              </a:rPr>
              <a:t>t </a:t>
            </a:r>
            <a:r>
              <a:rPr lang="en-IN" sz="2000" b="1" dirty="0" smtClean="0">
                <a:solidFill>
                  <a:srgbClr val="87319F"/>
                </a:solidFill>
              </a:rPr>
              <a:t>= 4/9 </a:t>
            </a:r>
            <a:r>
              <a:rPr lang="el-GR" sz="2000" b="1" dirty="0">
                <a:solidFill>
                  <a:srgbClr val="87319F"/>
                </a:solidFill>
              </a:rPr>
              <a:t>Δ</a:t>
            </a:r>
            <a:r>
              <a:rPr lang="en-IN" sz="2000" b="1" baseline="-25000" dirty="0" smtClean="0">
                <a:solidFill>
                  <a:srgbClr val="87319F"/>
                </a:solidFill>
              </a:rPr>
              <a:t>o</a:t>
            </a:r>
            <a:r>
              <a:rPr lang="en-IN" sz="2000" b="1" dirty="0" smtClean="0">
                <a:solidFill>
                  <a:srgbClr val="87319F"/>
                </a:solidFill>
              </a:rPr>
              <a:t>), why would tetrahedral complexes form? </a:t>
            </a:r>
            <a:endParaRPr lang="en-US" sz="2000" b="1" dirty="0">
              <a:solidFill>
                <a:srgbClr val="87319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38" y="1600200"/>
            <a:ext cx="87040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b="1" dirty="0">
                <a:solidFill>
                  <a:srgbClr val="87319F"/>
                </a:solidFill>
              </a:rPr>
              <a:t>But what if we take a particular metal ion and a particular ligand? Can we predict whether it will form an octahedral or a tetrahedral complex, for example?</a:t>
            </a:r>
            <a:endParaRPr lang="en-US" sz="2000" b="1" dirty="0">
              <a:solidFill>
                <a:srgbClr val="87319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38" y="2737883"/>
            <a:ext cx="87040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b="1" dirty="0">
                <a:solidFill>
                  <a:srgbClr val="87319F"/>
                </a:solidFill>
              </a:rPr>
              <a:t>If we make the assumption that </a:t>
            </a:r>
            <a:r>
              <a:rPr lang="en-IN" sz="2000" b="1" dirty="0" err="1" smtClean="0">
                <a:solidFill>
                  <a:srgbClr val="87319F"/>
                </a:solidFill>
              </a:rPr>
              <a:t>Δ</a:t>
            </a:r>
            <a:r>
              <a:rPr lang="en-IN" sz="2000" b="1" baseline="-25000" dirty="0" err="1" smtClean="0">
                <a:solidFill>
                  <a:srgbClr val="87319F"/>
                </a:solidFill>
              </a:rPr>
              <a:t>t</a:t>
            </a:r>
            <a:r>
              <a:rPr lang="en-IN" sz="2000" b="1" dirty="0" smtClean="0">
                <a:solidFill>
                  <a:srgbClr val="87319F"/>
                </a:solidFill>
              </a:rPr>
              <a:t> </a:t>
            </a:r>
            <a:r>
              <a:rPr lang="en-IN" sz="2000" b="1" dirty="0">
                <a:solidFill>
                  <a:srgbClr val="87319F"/>
                </a:solidFill>
              </a:rPr>
              <a:t>= 4/9 </a:t>
            </a:r>
            <a:r>
              <a:rPr lang="en-IN" sz="2000" b="1" dirty="0" err="1">
                <a:solidFill>
                  <a:srgbClr val="87319F"/>
                </a:solidFill>
              </a:rPr>
              <a:t>Δ</a:t>
            </a:r>
            <a:r>
              <a:rPr lang="en-IN" sz="2000" b="1" baseline="-25000" dirty="0" err="1">
                <a:solidFill>
                  <a:srgbClr val="87319F"/>
                </a:solidFill>
              </a:rPr>
              <a:t>o</a:t>
            </a:r>
            <a:r>
              <a:rPr lang="en-IN" sz="2000" b="1" dirty="0">
                <a:solidFill>
                  <a:srgbClr val="87319F"/>
                </a:solidFill>
              </a:rPr>
              <a:t>, we can calculate the difference in stabilization energy between octahedral and tetrahedral geometries by referencing everything in terms of </a:t>
            </a:r>
            <a:r>
              <a:rPr lang="en-IN" sz="2000" b="1" dirty="0" err="1">
                <a:solidFill>
                  <a:srgbClr val="87319F"/>
                </a:solidFill>
              </a:rPr>
              <a:t>Δ</a:t>
            </a:r>
            <a:r>
              <a:rPr lang="en-IN" sz="2000" b="1" baseline="-25000" dirty="0" err="1">
                <a:solidFill>
                  <a:srgbClr val="87319F"/>
                </a:solidFill>
              </a:rPr>
              <a:t>o</a:t>
            </a:r>
            <a:r>
              <a:rPr lang="en-IN" sz="2000" b="1" dirty="0">
                <a:solidFill>
                  <a:srgbClr val="87319F"/>
                </a:solidFill>
              </a:rPr>
              <a:t>.</a:t>
            </a:r>
            <a:endParaRPr lang="en-US" sz="2000" b="1" dirty="0">
              <a:solidFill>
                <a:srgbClr val="87319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6109" y="4876800"/>
            <a:ext cx="8553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i="1" dirty="0">
                <a:solidFill>
                  <a:srgbClr val="C00000"/>
                </a:solidFill>
              </a:rPr>
              <a:t>Which is the preferred configuration for a d</a:t>
            </a:r>
            <a:r>
              <a:rPr lang="en-IN" sz="2000" b="1" i="1" baseline="30000" dirty="0">
                <a:solidFill>
                  <a:srgbClr val="C00000"/>
                </a:solidFill>
              </a:rPr>
              <a:t>3</a:t>
            </a:r>
            <a:r>
              <a:rPr lang="en-IN" sz="2000" b="1" i="1" dirty="0">
                <a:solidFill>
                  <a:srgbClr val="C00000"/>
                </a:solidFill>
              </a:rPr>
              <a:t> metal: tetrahedral or octahedral?</a:t>
            </a:r>
            <a:endParaRPr lang="en-US" sz="2000" b="1" i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918" y="4343400"/>
            <a:ext cx="8704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b="1" dirty="0" smtClean="0">
                <a:solidFill>
                  <a:srgbClr val="87319F"/>
                </a:solidFill>
              </a:rPr>
              <a:t>Example Problem:</a:t>
            </a:r>
            <a:endParaRPr lang="en-US" sz="2000" b="1" dirty="0">
              <a:solidFill>
                <a:srgbClr val="8731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82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5496" y="152400"/>
            <a:ext cx="4153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Tetrahedral Complexes 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367" y="838200"/>
            <a:ext cx="9083512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>
                <a:solidFill>
                  <a:srgbClr val="87319F"/>
                </a:solidFill>
              </a:rPr>
              <a:t>To answer this, the </a:t>
            </a:r>
            <a:r>
              <a:rPr lang="en-IN" sz="2000" b="1" i="1" dirty="0">
                <a:solidFill>
                  <a:srgbClr val="87319F"/>
                </a:solidFill>
              </a:rPr>
              <a:t>Crystal Field Stabilization Energy</a:t>
            </a:r>
            <a:r>
              <a:rPr lang="en-IN" sz="2000" b="1" dirty="0">
                <a:solidFill>
                  <a:srgbClr val="87319F"/>
                </a:solidFill>
              </a:rPr>
              <a:t> has to be calculated for a  metal in both </a:t>
            </a:r>
            <a:r>
              <a:rPr lang="en-IN" sz="2000" b="1" dirty="0" smtClean="0">
                <a:solidFill>
                  <a:srgbClr val="87319F"/>
                </a:solidFill>
              </a:rPr>
              <a:t>configurations</a:t>
            </a:r>
            <a:r>
              <a:rPr lang="en-IN" sz="2000" b="1" dirty="0">
                <a:solidFill>
                  <a:srgbClr val="87319F"/>
                </a:solidFill>
              </a:rPr>
              <a:t>. The geometry with the greater stabilization will be the preferred geometry.</a:t>
            </a:r>
          </a:p>
          <a:p>
            <a:endParaRPr lang="en-IN" sz="2000" b="1" dirty="0" smtClean="0">
              <a:solidFill>
                <a:srgbClr val="87319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b="1" dirty="0" smtClean="0">
                <a:solidFill>
                  <a:srgbClr val="87319F"/>
                </a:solidFill>
              </a:rPr>
              <a:t>For </a:t>
            </a:r>
            <a:r>
              <a:rPr lang="en-IN" sz="2000" b="1" dirty="0">
                <a:solidFill>
                  <a:srgbClr val="87319F"/>
                </a:solidFill>
              </a:rPr>
              <a:t>a d</a:t>
            </a:r>
            <a:r>
              <a:rPr lang="en-IN" sz="2000" b="1" baseline="30000" dirty="0">
                <a:solidFill>
                  <a:srgbClr val="87319F"/>
                </a:solidFill>
              </a:rPr>
              <a:t>3</a:t>
            </a:r>
            <a:r>
              <a:rPr lang="en-IN" sz="2000" b="1" dirty="0">
                <a:solidFill>
                  <a:srgbClr val="87319F"/>
                </a:solidFill>
              </a:rPr>
              <a:t> </a:t>
            </a:r>
            <a:r>
              <a:rPr lang="en-IN" sz="2000" b="1" i="1" dirty="0">
                <a:solidFill>
                  <a:srgbClr val="87319F"/>
                </a:solidFill>
              </a:rPr>
              <a:t>octahedral </a:t>
            </a:r>
            <a:r>
              <a:rPr lang="en-IN" sz="2000" b="1" dirty="0">
                <a:solidFill>
                  <a:srgbClr val="87319F"/>
                </a:solidFill>
              </a:rPr>
              <a:t>configuration, the </a:t>
            </a:r>
            <a:r>
              <a:rPr lang="en-IN" sz="2000" b="1" i="1" dirty="0" smtClean="0">
                <a:solidFill>
                  <a:srgbClr val="87319F"/>
                </a:solidFill>
              </a:rPr>
              <a:t>CFSE</a:t>
            </a:r>
            <a:r>
              <a:rPr lang="en-IN" sz="2000" b="1" dirty="0">
                <a:solidFill>
                  <a:srgbClr val="87319F"/>
                </a:solidFill>
              </a:rPr>
              <a:t> </a:t>
            </a:r>
            <a:r>
              <a:rPr lang="en-IN" sz="2000" b="1" dirty="0" smtClean="0">
                <a:solidFill>
                  <a:srgbClr val="87319F"/>
                </a:solidFill>
              </a:rPr>
              <a:t>is 3 x -0.4</a:t>
            </a:r>
            <a:r>
              <a:rPr lang="en-IN" sz="2000" b="1" dirty="0">
                <a:solidFill>
                  <a:srgbClr val="87319F"/>
                </a:solidFill>
              </a:rPr>
              <a:t> </a:t>
            </a:r>
            <a:r>
              <a:rPr lang="en-IN" sz="2000" b="1" dirty="0" err="1" smtClean="0">
                <a:solidFill>
                  <a:srgbClr val="87319F"/>
                </a:solidFill>
              </a:rPr>
              <a:t>Δ</a:t>
            </a:r>
            <a:r>
              <a:rPr lang="en-IN" sz="2000" b="1" baseline="-25000" dirty="0" err="1" smtClean="0">
                <a:solidFill>
                  <a:srgbClr val="87319F"/>
                </a:solidFill>
              </a:rPr>
              <a:t>o</a:t>
            </a:r>
            <a:r>
              <a:rPr lang="en-IN" sz="2000" b="1" baseline="-25000" dirty="0" smtClean="0">
                <a:solidFill>
                  <a:srgbClr val="87319F"/>
                </a:solidFill>
              </a:rPr>
              <a:t> </a:t>
            </a:r>
            <a:r>
              <a:rPr lang="en-IN" sz="2000" b="1" dirty="0" smtClean="0">
                <a:solidFill>
                  <a:srgbClr val="87319F"/>
                </a:solidFill>
              </a:rPr>
              <a:t>=</a:t>
            </a:r>
            <a:r>
              <a:rPr lang="en-IN" sz="2000" b="1" baseline="-25000" dirty="0" smtClean="0">
                <a:solidFill>
                  <a:srgbClr val="87319F"/>
                </a:solidFill>
              </a:rPr>
              <a:t> </a:t>
            </a:r>
            <a:r>
              <a:rPr lang="en-IN" sz="2000" b="1" dirty="0" smtClean="0">
                <a:solidFill>
                  <a:srgbClr val="87319F"/>
                </a:solidFill>
              </a:rPr>
              <a:t>-1.2 </a:t>
            </a:r>
            <a:r>
              <a:rPr lang="en-IN" sz="2000" b="1" dirty="0" err="1">
                <a:solidFill>
                  <a:srgbClr val="87319F"/>
                </a:solidFill>
              </a:rPr>
              <a:t>Δ</a:t>
            </a:r>
            <a:r>
              <a:rPr lang="en-IN" sz="2000" b="1" baseline="-25000" dirty="0" err="1">
                <a:solidFill>
                  <a:srgbClr val="87319F"/>
                </a:solidFill>
              </a:rPr>
              <a:t>o</a:t>
            </a:r>
            <a:endParaRPr lang="en-IN" sz="2000" b="1" dirty="0">
              <a:solidFill>
                <a:srgbClr val="87319F"/>
              </a:solidFill>
            </a:endParaRPr>
          </a:p>
          <a:p>
            <a:endParaRPr lang="en-IN" sz="2000" b="1" dirty="0" smtClean="0">
              <a:solidFill>
                <a:srgbClr val="87319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b="1" dirty="0" smtClean="0">
                <a:solidFill>
                  <a:srgbClr val="87319F"/>
                </a:solidFill>
              </a:rPr>
              <a:t>For </a:t>
            </a:r>
            <a:r>
              <a:rPr lang="en-IN" sz="2000" b="1" dirty="0">
                <a:solidFill>
                  <a:srgbClr val="87319F"/>
                </a:solidFill>
              </a:rPr>
              <a:t>a d</a:t>
            </a:r>
            <a:r>
              <a:rPr lang="en-IN" sz="2000" b="1" baseline="30000" dirty="0">
                <a:solidFill>
                  <a:srgbClr val="87319F"/>
                </a:solidFill>
              </a:rPr>
              <a:t>3</a:t>
            </a:r>
            <a:r>
              <a:rPr lang="en-IN" sz="2000" b="1" dirty="0">
                <a:solidFill>
                  <a:srgbClr val="87319F"/>
                </a:solidFill>
              </a:rPr>
              <a:t> </a:t>
            </a:r>
            <a:r>
              <a:rPr lang="en-IN" sz="2000" b="1" i="1" dirty="0">
                <a:solidFill>
                  <a:srgbClr val="87319F"/>
                </a:solidFill>
              </a:rPr>
              <a:t>tetrahedral </a:t>
            </a:r>
            <a:r>
              <a:rPr lang="en-IN" sz="2000" b="1" dirty="0">
                <a:solidFill>
                  <a:srgbClr val="87319F"/>
                </a:solidFill>
              </a:rPr>
              <a:t>configuration (assuming high spin), the </a:t>
            </a:r>
            <a:r>
              <a:rPr lang="en-IN" sz="2000" b="1" i="1" dirty="0">
                <a:solidFill>
                  <a:srgbClr val="87319F"/>
                </a:solidFill>
              </a:rPr>
              <a:t>Crystal Field Stabilization Energy</a:t>
            </a:r>
            <a:r>
              <a:rPr lang="en-IN" sz="2000" b="1" dirty="0">
                <a:solidFill>
                  <a:srgbClr val="87319F"/>
                </a:solidFill>
              </a:rPr>
              <a:t> </a:t>
            </a:r>
            <a:r>
              <a:rPr lang="en-IN" sz="2000" b="1" dirty="0" smtClean="0">
                <a:solidFill>
                  <a:srgbClr val="87319F"/>
                </a:solidFill>
              </a:rPr>
              <a:t>is -0.8 </a:t>
            </a:r>
            <a:r>
              <a:rPr lang="en-IN" sz="2000" b="1" dirty="0" err="1" smtClean="0">
                <a:solidFill>
                  <a:srgbClr val="87319F"/>
                </a:solidFill>
              </a:rPr>
              <a:t>Δ</a:t>
            </a:r>
            <a:r>
              <a:rPr lang="en-IN" sz="2000" b="1" baseline="-25000" dirty="0" err="1" smtClean="0">
                <a:solidFill>
                  <a:srgbClr val="87319F"/>
                </a:solidFill>
              </a:rPr>
              <a:t>t</a:t>
            </a:r>
            <a:endParaRPr lang="en-IN" sz="2000" b="1" baseline="-25000" dirty="0" smtClean="0">
              <a:solidFill>
                <a:srgbClr val="87319F"/>
              </a:solidFill>
            </a:endParaRPr>
          </a:p>
          <a:p>
            <a:endParaRPr lang="en-IN" sz="2000" b="1" dirty="0">
              <a:solidFill>
                <a:srgbClr val="87319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b="1" dirty="0">
                <a:solidFill>
                  <a:srgbClr val="87319F"/>
                </a:solidFill>
              </a:rPr>
              <a:t>Remember that because </a:t>
            </a:r>
            <a:r>
              <a:rPr lang="en-IN" sz="2000" b="1" dirty="0" err="1">
                <a:solidFill>
                  <a:srgbClr val="87319F"/>
                </a:solidFill>
              </a:rPr>
              <a:t>Δ</a:t>
            </a:r>
            <a:r>
              <a:rPr lang="en-IN" sz="2000" b="1" baseline="-25000" dirty="0" err="1">
                <a:solidFill>
                  <a:srgbClr val="87319F"/>
                </a:solidFill>
              </a:rPr>
              <a:t>tet</a:t>
            </a:r>
            <a:r>
              <a:rPr lang="en-IN" sz="2000" b="1" dirty="0">
                <a:solidFill>
                  <a:srgbClr val="87319F"/>
                </a:solidFill>
              </a:rPr>
              <a:t> is less than half the size of </a:t>
            </a:r>
            <a:r>
              <a:rPr lang="en-IN" sz="2000" b="1" dirty="0" err="1">
                <a:solidFill>
                  <a:srgbClr val="87319F"/>
                </a:solidFill>
              </a:rPr>
              <a:t>Δ</a:t>
            </a:r>
            <a:r>
              <a:rPr lang="en-IN" sz="2000" b="1" baseline="-25000" dirty="0" err="1">
                <a:solidFill>
                  <a:srgbClr val="87319F"/>
                </a:solidFill>
              </a:rPr>
              <a:t>o</a:t>
            </a:r>
            <a:r>
              <a:rPr lang="en-IN" sz="2000" b="1" dirty="0">
                <a:solidFill>
                  <a:srgbClr val="87319F"/>
                </a:solidFill>
              </a:rPr>
              <a:t>, tetrahedral complexes are often </a:t>
            </a:r>
            <a:r>
              <a:rPr lang="en-IN" sz="2000" b="1" dirty="0" smtClean="0">
                <a:solidFill>
                  <a:srgbClr val="87319F"/>
                </a:solidFill>
              </a:rPr>
              <a:t>high </a:t>
            </a:r>
            <a:r>
              <a:rPr lang="en-IN" sz="2000" b="1" dirty="0">
                <a:solidFill>
                  <a:srgbClr val="87319F"/>
                </a:solidFill>
              </a:rPr>
              <a:t>spin. We can now put this in terms of </a:t>
            </a:r>
            <a:r>
              <a:rPr lang="en-IN" sz="2000" b="1" dirty="0" err="1">
                <a:solidFill>
                  <a:srgbClr val="87319F"/>
                </a:solidFill>
              </a:rPr>
              <a:t>Δ</a:t>
            </a:r>
            <a:r>
              <a:rPr lang="en-IN" sz="2000" b="1" baseline="-25000" dirty="0" err="1">
                <a:solidFill>
                  <a:srgbClr val="87319F"/>
                </a:solidFill>
              </a:rPr>
              <a:t>o</a:t>
            </a:r>
            <a:r>
              <a:rPr lang="en-IN" sz="2000" b="1" dirty="0">
                <a:solidFill>
                  <a:srgbClr val="87319F"/>
                </a:solidFill>
              </a:rPr>
              <a:t> (we can make this comparison because </a:t>
            </a:r>
            <a:r>
              <a:rPr lang="en-IN" sz="2000" b="1" dirty="0" smtClean="0">
                <a:solidFill>
                  <a:srgbClr val="87319F"/>
                </a:solidFill>
              </a:rPr>
              <a:t>we're </a:t>
            </a:r>
            <a:r>
              <a:rPr lang="en-IN" sz="2000" b="1" dirty="0">
                <a:solidFill>
                  <a:srgbClr val="87319F"/>
                </a:solidFill>
              </a:rPr>
              <a:t>considering the same metal ion and the same ligand: all that's changing is the geometry</a:t>
            </a:r>
            <a:r>
              <a:rPr lang="en-IN" sz="2000" b="1" dirty="0" smtClean="0">
                <a:solidFill>
                  <a:srgbClr val="87319F"/>
                </a:solidFill>
              </a:rPr>
              <a:t>)</a:t>
            </a:r>
          </a:p>
          <a:p>
            <a:endParaRPr lang="en-IN" sz="2000" b="1" dirty="0">
              <a:solidFill>
                <a:srgbClr val="87319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b="1" dirty="0">
                <a:solidFill>
                  <a:srgbClr val="87319F"/>
                </a:solidFill>
              </a:rPr>
              <a:t>So for tetrahedral d</a:t>
            </a:r>
            <a:r>
              <a:rPr lang="en-IN" sz="2000" b="1" baseline="30000" dirty="0">
                <a:solidFill>
                  <a:srgbClr val="87319F"/>
                </a:solidFill>
              </a:rPr>
              <a:t>3</a:t>
            </a:r>
            <a:r>
              <a:rPr lang="en-IN" sz="2000" b="1" dirty="0">
                <a:solidFill>
                  <a:srgbClr val="87319F"/>
                </a:solidFill>
              </a:rPr>
              <a:t>, the Crystal Field Stabilization Energy is:</a:t>
            </a:r>
          </a:p>
          <a:p>
            <a:r>
              <a:rPr lang="en-IN" sz="2000" b="1" dirty="0">
                <a:solidFill>
                  <a:srgbClr val="87319F"/>
                </a:solidFill>
              </a:rPr>
              <a:t>CFSE = -0.8 x 4/9 </a:t>
            </a:r>
            <a:r>
              <a:rPr lang="en-IN" sz="2000" b="1" dirty="0" err="1">
                <a:solidFill>
                  <a:srgbClr val="87319F"/>
                </a:solidFill>
              </a:rPr>
              <a:t>Δ</a:t>
            </a:r>
            <a:r>
              <a:rPr lang="en-IN" sz="2000" b="1" baseline="-25000" dirty="0" err="1">
                <a:solidFill>
                  <a:srgbClr val="87319F"/>
                </a:solidFill>
              </a:rPr>
              <a:t>o</a:t>
            </a:r>
            <a:r>
              <a:rPr lang="en-IN" sz="2000" b="1" dirty="0">
                <a:solidFill>
                  <a:srgbClr val="87319F"/>
                </a:solidFill>
              </a:rPr>
              <a:t> = -0.355 </a:t>
            </a:r>
            <a:r>
              <a:rPr lang="en-IN" sz="2000" b="1" dirty="0" err="1">
                <a:solidFill>
                  <a:srgbClr val="87319F"/>
                </a:solidFill>
              </a:rPr>
              <a:t>Δ</a:t>
            </a:r>
            <a:r>
              <a:rPr lang="en-IN" sz="2000" b="1" baseline="-25000" dirty="0" err="1">
                <a:solidFill>
                  <a:srgbClr val="87319F"/>
                </a:solidFill>
              </a:rPr>
              <a:t>o</a:t>
            </a:r>
            <a:r>
              <a:rPr lang="en-IN" sz="2000" b="1" dirty="0" smtClean="0">
                <a:solidFill>
                  <a:srgbClr val="87319F"/>
                </a:solidFill>
              </a:rPr>
              <a:t>.</a:t>
            </a:r>
          </a:p>
          <a:p>
            <a:endParaRPr lang="en-IN" sz="2000" b="1" dirty="0">
              <a:solidFill>
                <a:srgbClr val="87319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b="1" dirty="0">
                <a:solidFill>
                  <a:srgbClr val="87319F"/>
                </a:solidFill>
              </a:rPr>
              <a:t>And the difference in Crystal Field Stabilization Energy between the two geometries will </a:t>
            </a:r>
            <a:r>
              <a:rPr lang="en-IN" sz="2000" b="1" dirty="0" smtClean="0">
                <a:solidFill>
                  <a:srgbClr val="87319F"/>
                </a:solidFill>
              </a:rPr>
              <a:t>be: 1.2 </a:t>
            </a:r>
            <a:r>
              <a:rPr lang="en-IN" sz="2000" b="1" dirty="0">
                <a:solidFill>
                  <a:srgbClr val="87319F"/>
                </a:solidFill>
              </a:rPr>
              <a:t>- 0.355 = 0.845 </a:t>
            </a:r>
            <a:r>
              <a:rPr lang="en-IN" sz="2000" b="1" dirty="0" err="1">
                <a:solidFill>
                  <a:srgbClr val="87319F"/>
                </a:solidFill>
              </a:rPr>
              <a:t>Δ</a:t>
            </a:r>
            <a:r>
              <a:rPr lang="en-IN" sz="2000" b="1" baseline="-25000" dirty="0" err="1">
                <a:solidFill>
                  <a:srgbClr val="87319F"/>
                </a:solidFill>
              </a:rPr>
              <a:t>o</a:t>
            </a:r>
            <a:r>
              <a:rPr lang="en-IN" sz="2000" b="1" dirty="0" smtClean="0">
                <a:solidFill>
                  <a:srgbClr val="87319F"/>
                </a:solidFill>
              </a:rPr>
              <a:t>.</a:t>
            </a:r>
            <a:endParaRPr lang="en-IN" sz="2000" b="1" dirty="0">
              <a:solidFill>
                <a:srgbClr val="8731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00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5496" y="152400"/>
            <a:ext cx="4153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Tetrahedral Complexes 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38" y="838200"/>
            <a:ext cx="87040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b="1" dirty="0">
                <a:solidFill>
                  <a:srgbClr val="87319F"/>
                </a:solidFill>
              </a:rPr>
              <a:t>If we do a similar calculation for the other configurations, we can construct a Table of </a:t>
            </a:r>
            <a:r>
              <a:rPr lang="en-IN" sz="2000" b="1" dirty="0" err="1">
                <a:solidFill>
                  <a:srgbClr val="87319F"/>
                </a:solidFill>
              </a:rPr>
              <a:t>Δ</a:t>
            </a:r>
            <a:r>
              <a:rPr lang="en-IN" sz="2000" b="1" baseline="-25000" dirty="0" err="1">
                <a:solidFill>
                  <a:srgbClr val="87319F"/>
                </a:solidFill>
              </a:rPr>
              <a:t>o</a:t>
            </a:r>
            <a:r>
              <a:rPr lang="en-IN" sz="2000" b="1" dirty="0">
                <a:solidFill>
                  <a:srgbClr val="87319F"/>
                </a:solidFill>
              </a:rPr>
              <a:t>, </a:t>
            </a:r>
            <a:r>
              <a:rPr lang="en-IN" sz="2000" b="1" dirty="0" err="1" smtClean="0">
                <a:solidFill>
                  <a:srgbClr val="87319F"/>
                </a:solidFill>
              </a:rPr>
              <a:t>Δ</a:t>
            </a:r>
            <a:r>
              <a:rPr lang="en-IN" sz="2000" b="1" baseline="-25000" dirty="0" err="1" smtClean="0">
                <a:solidFill>
                  <a:srgbClr val="87319F"/>
                </a:solidFill>
              </a:rPr>
              <a:t>t</a:t>
            </a:r>
            <a:r>
              <a:rPr lang="en-IN" sz="2000" b="1" dirty="0">
                <a:solidFill>
                  <a:srgbClr val="87319F"/>
                </a:solidFill>
              </a:rPr>
              <a:t> and the difference between them (we'll ignore their signs since we're looking for the difference between them).</a:t>
            </a:r>
            <a:endParaRPr lang="en-US" sz="2000" b="1" dirty="0">
              <a:solidFill>
                <a:srgbClr val="87319F"/>
              </a:solidFill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89" y="1981200"/>
            <a:ext cx="8843652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96" y="4114800"/>
            <a:ext cx="3799069" cy="2645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2027" y="4267200"/>
            <a:ext cx="52819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b="1" dirty="0" smtClean="0">
                <a:solidFill>
                  <a:srgbClr val="87319F"/>
                </a:solidFill>
              </a:rPr>
              <a:t>Plot these numbers.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2000" b="1" dirty="0">
              <a:solidFill>
                <a:srgbClr val="87319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b="1" dirty="0" smtClean="0">
                <a:solidFill>
                  <a:srgbClr val="87319F"/>
                </a:solidFill>
              </a:rPr>
              <a:t>Remember: These are CFSE numbers for hypothetical molecules in octahedral and tetrahedral geometry.</a:t>
            </a:r>
            <a:endParaRPr lang="en-US" sz="2000" b="1" dirty="0">
              <a:solidFill>
                <a:srgbClr val="8731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40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5496" y="152400"/>
            <a:ext cx="4153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Tetrahedral Complexes 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150" y="838200"/>
            <a:ext cx="3803650" cy="2646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2027" y="914400"/>
            <a:ext cx="528197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b="1" dirty="0"/>
              <a:t>Notice that the Crystal Field Stabilization Energy almost always </a:t>
            </a:r>
            <a:r>
              <a:rPr lang="en-IN" sz="2000" b="1" dirty="0" err="1"/>
              <a:t>favors</a:t>
            </a:r>
            <a:r>
              <a:rPr lang="en-IN" sz="2000" b="1" dirty="0"/>
              <a:t> octahedral over tetrahedral in most cases, but the degree of </a:t>
            </a:r>
            <a:r>
              <a:rPr lang="en-IN" sz="2000" b="1" dirty="0" err="1"/>
              <a:t>favorability</a:t>
            </a:r>
            <a:r>
              <a:rPr lang="en-IN" sz="2000" b="1" dirty="0"/>
              <a:t> varies with the </a:t>
            </a:r>
            <a:r>
              <a:rPr lang="en-IN" sz="2000" b="1" i="1" dirty="0"/>
              <a:t>electronic configuration</a:t>
            </a:r>
            <a:r>
              <a:rPr lang="en-IN" sz="2000" b="1" dirty="0"/>
              <a:t>. </a:t>
            </a:r>
            <a:endParaRPr lang="en-IN" sz="2000" b="1" dirty="0" smtClean="0"/>
          </a:p>
          <a:p>
            <a:endParaRPr lang="en-IN" sz="2000" b="1" dirty="0" smtClean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b="1" dirty="0" smtClean="0"/>
              <a:t>In </a:t>
            </a:r>
            <a:r>
              <a:rPr lang="en-IN" sz="2000" b="1" dirty="0"/>
              <a:t>other words, for </a:t>
            </a:r>
            <a:r>
              <a:rPr lang="en-IN" sz="2000" b="1" dirty="0">
                <a:solidFill>
                  <a:srgbClr val="0070C0"/>
                </a:solidFill>
              </a:rPr>
              <a:t>d</a:t>
            </a:r>
            <a:r>
              <a:rPr lang="en-IN" sz="2000" b="1" baseline="30000" dirty="0">
                <a:solidFill>
                  <a:srgbClr val="0070C0"/>
                </a:solidFill>
              </a:rPr>
              <a:t>1</a:t>
            </a:r>
            <a:r>
              <a:rPr lang="en-IN" sz="2000" b="1" dirty="0">
                <a:solidFill>
                  <a:srgbClr val="0070C0"/>
                </a:solidFill>
              </a:rPr>
              <a:t> there's only a small gap between the </a:t>
            </a:r>
            <a:r>
              <a:rPr lang="en-IN" sz="2000" b="1" dirty="0" err="1">
                <a:solidFill>
                  <a:srgbClr val="0070C0"/>
                </a:solidFill>
              </a:rPr>
              <a:t>oct</a:t>
            </a:r>
            <a:r>
              <a:rPr lang="en-IN" sz="2000" b="1" dirty="0">
                <a:solidFill>
                  <a:srgbClr val="0070C0"/>
                </a:solidFill>
              </a:rPr>
              <a:t> and </a:t>
            </a:r>
            <a:r>
              <a:rPr lang="en-IN" sz="2000" b="1" dirty="0" err="1">
                <a:solidFill>
                  <a:srgbClr val="0070C0"/>
                </a:solidFill>
              </a:rPr>
              <a:t>tet</a:t>
            </a:r>
            <a:r>
              <a:rPr lang="en-IN" sz="2000" b="1" dirty="0">
                <a:solidFill>
                  <a:srgbClr val="0070C0"/>
                </a:solidFill>
              </a:rPr>
              <a:t> lines</a:t>
            </a:r>
            <a:r>
              <a:rPr lang="en-IN" sz="2000" b="1" dirty="0"/>
              <a:t>, whereas </a:t>
            </a:r>
            <a:r>
              <a:rPr lang="en-IN" sz="2000" b="1" dirty="0">
                <a:solidFill>
                  <a:srgbClr val="FF0000"/>
                </a:solidFill>
              </a:rPr>
              <a:t>at d</a:t>
            </a:r>
            <a:r>
              <a:rPr lang="en-IN" sz="2000" b="1" baseline="30000" dirty="0">
                <a:solidFill>
                  <a:srgbClr val="FF0000"/>
                </a:solidFill>
              </a:rPr>
              <a:t>3</a:t>
            </a:r>
            <a:r>
              <a:rPr lang="en-IN" sz="2000" b="1" dirty="0">
                <a:solidFill>
                  <a:srgbClr val="FF0000"/>
                </a:solidFill>
              </a:rPr>
              <a:t> and d</a:t>
            </a:r>
            <a:r>
              <a:rPr lang="en-IN" sz="2000" b="1" baseline="30000" dirty="0">
                <a:solidFill>
                  <a:srgbClr val="FF0000"/>
                </a:solidFill>
              </a:rPr>
              <a:t>8</a:t>
            </a:r>
            <a:r>
              <a:rPr lang="en-IN" sz="2000" b="1" dirty="0">
                <a:solidFill>
                  <a:srgbClr val="FF0000"/>
                </a:solidFill>
              </a:rPr>
              <a:t> there's a big gap</a:t>
            </a:r>
            <a:r>
              <a:rPr lang="en-IN" sz="2000" b="1" dirty="0"/>
              <a:t>. However, for </a:t>
            </a:r>
            <a:r>
              <a:rPr lang="en-IN" sz="2000" b="1" dirty="0">
                <a:solidFill>
                  <a:schemeClr val="accent3">
                    <a:lumMod val="50000"/>
                  </a:schemeClr>
                </a:solidFill>
              </a:rPr>
              <a:t>d</a:t>
            </a:r>
            <a:r>
              <a:rPr lang="en-IN" sz="2000" b="1" baseline="30000" dirty="0">
                <a:solidFill>
                  <a:schemeClr val="accent3">
                    <a:lumMod val="50000"/>
                  </a:schemeClr>
                </a:solidFill>
              </a:rPr>
              <a:t>0</a:t>
            </a:r>
            <a:r>
              <a:rPr lang="en-IN" sz="2000" b="1" dirty="0">
                <a:solidFill>
                  <a:schemeClr val="accent3">
                    <a:lumMod val="50000"/>
                  </a:schemeClr>
                </a:solidFill>
              </a:rPr>
              <a:t>, d</a:t>
            </a:r>
            <a:r>
              <a:rPr lang="en-IN" sz="2000" b="1" baseline="30000" dirty="0">
                <a:solidFill>
                  <a:schemeClr val="accent3">
                    <a:lumMod val="50000"/>
                  </a:schemeClr>
                </a:solidFill>
              </a:rPr>
              <a:t>5</a:t>
            </a:r>
            <a:r>
              <a:rPr lang="en-IN" sz="2000" b="1" dirty="0">
                <a:solidFill>
                  <a:schemeClr val="accent3">
                    <a:lumMod val="50000"/>
                  </a:schemeClr>
                </a:solidFill>
              </a:rPr>
              <a:t> high spin and d</a:t>
            </a:r>
            <a:r>
              <a:rPr lang="en-IN" sz="2000" b="1" baseline="30000" dirty="0">
                <a:solidFill>
                  <a:schemeClr val="accent3">
                    <a:lumMod val="50000"/>
                  </a:schemeClr>
                </a:solidFill>
              </a:rPr>
              <a:t>10</a:t>
            </a:r>
            <a:r>
              <a:rPr lang="en-IN" sz="2000" b="1" dirty="0">
                <a:solidFill>
                  <a:schemeClr val="accent3">
                    <a:lumMod val="50000"/>
                  </a:schemeClr>
                </a:solidFill>
              </a:rPr>
              <a:t>, there is no CFSE difference between octahedral and tetrahedral</a:t>
            </a:r>
            <a:r>
              <a:rPr lang="en-IN" sz="2000" b="1" dirty="0"/>
              <a:t>.</a:t>
            </a:r>
            <a:endParaRPr lang="en-IN" sz="2000" b="1" dirty="0">
              <a:solidFill>
                <a:srgbClr val="87319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2000" dirty="0" smtClean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b="1" dirty="0" smtClean="0"/>
              <a:t>The order of favourability of octahedral vs tetrahedral is:</a:t>
            </a:r>
          </a:p>
          <a:p>
            <a:r>
              <a:rPr lang="en-IN" sz="2000" dirty="0"/>
              <a:t>	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" y="5688419"/>
            <a:ext cx="610135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d</a:t>
            </a:r>
            <a:r>
              <a:rPr lang="en-IN" sz="2800" b="1" baseline="30000" dirty="0">
                <a:solidFill>
                  <a:srgbClr val="FF0000"/>
                </a:solidFill>
              </a:rPr>
              <a:t>3</a:t>
            </a:r>
            <a:r>
              <a:rPr lang="en-IN" sz="2800" b="1" dirty="0">
                <a:solidFill>
                  <a:srgbClr val="FF0000"/>
                </a:solidFill>
              </a:rPr>
              <a:t>, d</a:t>
            </a:r>
            <a:r>
              <a:rPr lang="en-IN" sz="2800" b="1" baseline="30000" dirty="0">
                <a:solidFill>
                  <a:srgbClr val="FF0000"/>
                </a:solidFill>
              </a:rPr>
              <a:t>8</a:t>
            </a:r>
            <a:r>
              <a:rPr lang="en-IN" sz="2800" b="1" dirty="0">
                <a:solidFill>
                  <a:srgbClr val="FF0000"/>
                </a:solidFill>
              </a:rPr>
              <a:t> </a:t>
            </a:r>
            <a:r>
              <a:rPr lang="en-IN" sz="2800" b="1" dirty="0">
                <a:solidFill>
                  <a:srgbClr val="00B0F0"/>
                </a:solidFill>
              </a:rPr>
              <a:t>&gt;</a:t>
            </a:r>
            <a:r>
              <a:rPr lang="en-IN" sz="2800" b="1" dirty="0">
                <a:solidFill>
                  <a:srgbClr val="FF0000"/>
                </a:solidFill>
              </a:rPr>
              <a:t> d</a:t>
            </a:r>
            <a:r>
              <a:rPr lang="en-IN" sz="2800" b="1" baseline="30000" dirty="0">
                <a:solidFill>
                  <a:srgbClr val="FF0000"/>
                </a:solidFill>
              </a:rPr>
              <a:t>4</a:t>
            </a:r>
            <a:r>
              <a:rPr lang="en-IN" sz="2800" b="1" dirty="0">
                <a:solidFill>
                  <a:srgbClr val="FF0000"/>
                </a:solidFill>
              </a:rPr>
              <a:t>, d</a:t>
            </a:r>
            <a:r>
              <a:rPr lang="en-IN" sz="2800" b="1" baseline="30000" dirty="0">
                <a:solidFill>
                  <a:srgbClr val="FF0000"/>
                </a:solidFill>
              </a:rPr>
              <a:t>9</a:t>
            </a:r>
            <a:r>
              <a:rPr lang="en-IN" sz="2800" b="1" dirty="0">
                <a:solidFill>
                  <a:srgbClr val="FF0000"/>
                </a:solidFill>
              </a:rPr>
              <a:t>&gt; d</a:t>
            </a:r>
            <a:r>
              <a:rPr lang="en-IN" sz="2800" b="1" baseline="30000" dirty="0">
                <a:solidFill>
                  <a:srgbClr val="FF0000"/>
                </a:solidFill>
              </a:rPr>
              <a:t>2</a:t>
            </a:r>
            <a:r>
              <a:rPr lang="en-IN" sz="2800" b="1" dirty="0">
                <a:solidFill>
                  <a:srgbClr val="FF0000"/>
                </a:solidFill>
              </a:rPr>
              <a:t>, d</a:t>
            </a:r>
            <a:r>
              <a:rPr lang="en-IN" sz="2800" b="1" baseline="30000" dirty="0">
                <a:solidFill>
                  <a:srgbClr val="FF0000"/>
                </a:solidFill>
              </a:rPr>
              <a:t>7</a:t>
            </a:r>
            <a:r>
              <a:rPr lang="en-IN" sz="2800" b="1" dirty="0">
                <a:solidFill>
                  <a:srgbClr val="FF0000"/>
                </a:solidFill>
              </a:rPr>
              <a:t> </a:t>
            </a:r>
            <a:r>
              <a:rPr lang="en-IN" sz="2800" b="1" dirty="0">
                <a:solidFill>
                  <a:srgbClr val="00B0F0"/>
                </a:solidFill>
              </a:rPr>
              <a:t>&gt;</a:t>
            </a:r>
            <a:r>
              <a:rPr lang="en-IN" sz="2800" b="1" dirty="0">
                <a:solidFill>
                  <a:srgbClr val="FF0000"/>
                </a:solidFill>
              </a:rPr>
              <a:t> d</a:t>
            </a:r>
            <a:r>
              <a:rPr lang="en-IN" sz="2800" b="1" baseline="30000" dirty="0">
                <a:solidFill>
                  <a:srgbClr val="FF0000"/>
                </a:solidFill>
              </a:rPr>
              <a:t>1</a:t>
            </a:r>
            <a:r>
              <a:rPr lang="en-IN" sz="2800" b="1" dirty="0">
                <a:solidFill>
                  <a:srgbClr val="FF0000"/>
                </a:solidFill>
              </a:rPr>
              <a:t>, d</a:t>
            </a:r>
            <a:r>
              <a:rPr lang="en-IN" sz="2800" b="1" baseline="30000" dirty="0">
                <a:solidFill>
                  <a:srgbClr val="FF0000"/>
                </a:solidFill>
              </a:rPr>
              <a:t>6</a:t>
            </a:r>
            <a:r>
              <a:rPr lang="en-IN" sz="2800" b="1" dirty="0">
                <a:solidFill>
                  <a:srgbClr val="FF0000"/>
                </a:solidFill>
              </a:rPr>
              <a:t> </a:t>
            </a:r>
            <a:r>
              <a:rPr lang="en-IN" sz="2800" b="1" dirty="0">
                <a:solidFill>
                  <a:srgbClr val="00B0F0"/>
                </a:solidFill>
              </a:rPr>
              <a:t>&gt;</a:t>
            </a:r>
            <a:r>
              <a:rPr lang="en-IN" sz="2800" b="1" dirty="0">
                <a:solidFill>
                  <a:srgbClr val="FF0000"/>
                </a:solidFill>
              </a:rPr>
              <a:t> d</a:t>
            </a:r>
            <a:r>
              <a:rPr lang="en-IN" sz="2800" b="1" baseline="30000" dirty="0">
                <a:solidFill>
                  <a:srgbClr val="FF0000"/>
                </a:solidFill>
              </a:rPr>
              <a:t>0</a:t>
            </a:r>
            <a:r>
              <a:rPr lang="en-IN" sz="2800" b="1" dirty="0">
                <a:solidFill>
                  <a:srgbClr val="FF0000"/>
                </a:solidFill>
              </a:rPr>
              <a:t>, d</a:t>
            </a:r>
            <a:r>
              <a:rPr lang="en-IN" sz="2800" b="1" baseline="30000" dirty="0">
                <a:solidFill>
                  <a:srgbClr val="FF0000"/>
                </a:solidFill>
              </a:rPr>
              <a:t>5</a:t>
            </a:r>
            <a:r>
              <a:rPr lang="en-IN" sz="2800" b="1" dirty="0">
                <a:solidFill>
                  <a:srgbClr val="FF0000"/>
                </a:solidFill>
              </a:rPr>
              <a:t>, d</a:t>
            </a:r>
            <a:r>
              <a:rPr lang="en-IN" sz="2800" b="1" baseline="30000" dirty="0">
                <a:solidFill>
                  <a:srgbClr val="FF0000"/>
                </a:solidFill>
              </a:rPr>
              <a:t>10</a:t>
            </a:r>
            <a:endParaRPr lang="en-US" sz="2800" b="1" dirty="0">
              <a:solidFill>
                <a:srgbClr val="FF0000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401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48051" y="152400"/>
            <a:ext cx="344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Determination of </a:t>
            </a:r>
            <a:r>
              <a:rPr lang="el-GR" sz="3200" b="1" dirty="0" smtClean="0">
                <a:solidFill>
                  <a:srgbClr val="B533BF"/>
                </a:solidFill>
              </a:rPr>
              <a:t>Δ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878" y="3733800"/>
            <a:ext cx="90678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>
              <a:solidFill>
                <a:srgbClr val="000000"/>
              </a:solidFill>
              <a:latin typeface="Times New Roman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B533BF"/>
                </a:solidFill>
              </a:rPr>
              <a:t>[</a:t>
            </a:r>
            <a:r>
              <a:rPr lang="en-US" sz="2000" b="1" dirty="0" err="1">
                <a:solidFill>
                  <a:srgbClr val="B533BF"/>
                </a:solidFill>
              </a:rPr>
              <a:t>Ti</a:t>
            </a:r>
            <a:r>
              <a:rPr lang="en-US" sz="2000" b="1" dirty="0">
                <a:solidFill>
                  <a:srgbClr val="B533BF"/>
                </a:solidFill>
              </a:rPr>
              <a:t>(H</a:t>
            </a:r>
            <a:r>
              <a:rPr lang="en-US" sz="2000" b="1" baseline="-25000" dirty="0">
                <a:solidFill>
                  <a:srgbClr val="B533BF"/>
                </a:solidFill>
              </a:rPr>
              <a:t>2</a:t>
            </a:r>
            <a:r>
              <a:rPr lang="en-US" sz="2000" b="1" dirty="0">
                <a:solidFill>
                  <a:srgbClr val="B533BF"/>
                </a:solidFill>
              </a:rPr>
              <a:t>O)</a:t>
            </a:r>
            <a:r>
              <a:rPr lang="en-US" sz="2000" b="1" baseline="-25000" dirty="0">
                <a:solidFill>
                  <a:srgbClr val="B533BF"/>
                </a:solidFill>
              </a:rPr>
              <a:t>6</a:t>
            </a:r>
            <a:r>
              <a:rPr lang="en-US" sz="2000" b="1" dirty="0">
                <a:solidFill>
                  <a:srgbClr val="B533BF"/>
                </a:solidFill>
              </a:rPr>
              <a:t>]</a:t>
            </a:r>
            <a:r>
              <a:rPr lang="en-US" sz="2000" b="1" baseline="30000" dirty="0">
                <a:solidFill>
                  <a:srgbClr val="B533BF"/>
                </a:solidFill>
              </a:rPr>
              <a:t>3+ </a:t>
            </a:r>
            <a:r>
              <a:rPr lang="en-US" sz="2000" b="1" dirty="0">
                <a:solidFill>
                  <a:srgbClr val="B533BF"/>
                </a:solidFill>
              </a:rPr>
              <a:t>is a d</a:t>
            </a:r>
            <a:r>
              <a:rPr lang="en-US" sz="2000" b="1" baseline="30000" dirty="0">
                <a:solidFill>
                  <a:srgbClr val="B533BF"/>
                </a:solidFill>
              </a:rPr>
              <a:t>1</a:t>
            </a:r>
            <a:r>
              <a:rPr lang="en-US" sz="2000" b="1" dirty="0">
                <a:solidFill>
                  <a:srgbClr val="B533BF"/>
                </a:solidFill>
              </a:rPr>
              <a:t> complex. The single electron in the t</a:t>
            </a:r>
            <a:r>
              <a:rPr lang="en-US" sz="2000" b="1" baseline="-25000" dirty="0">
                <a:solidFill>
                  <a:srgbClr val="B533BF"/>
                </a:solidFill>
              </a:rPr>
              <a:t>2g</a:t>
            </a:r>
            <a:r>
              <a:rPr lang="en-US" sz="2000" b="1" dirty="0">
                <a:solidFill>
                  <a:srgbClr val="B533BF"/>
                </a:solidFill>
              </a:rPr>
              <a:t> orbitals absorb energy in the form of light and gets </a:t>
            </a:r>
            <a:r>
              <a:rPr lang="en-US" sz="2000" b="1" dirty="0" smtClean="0">
                <a:solidFill>
                  <a:srgbClr val="B533BF"/>
                </a:solidFill>
              </a:rPr>
              <a:t>promoted </a:t>
            </a:r>
            <a:r>
              <a:rPr lang="en-US" sz="2000" b="1" dirty="0">
                <a:solidFill>
                  <a:srgbClr val="B533BF"/>
                </a:solidFill>
              </a:rPr>
              <a:t>to the </a:t>
            </a:r>
            <a:r>
              <a:rPr lang="en-US" sz="2000" b="1" dirty="0" err="1">
                <a:solidFill>
                  <a:srgbClr val="B533BF"/>
                </a:solidFill>
              </a:rPr>
              <a:t>e</a:t>
            </a:r>
            <a:r>
              <a:rPr lang="en-US" sz="2000" b="1" baseline="-25000" dirty="0" err="1">
                <a:solidFill>
                  <a:srgbClr val="B533BF"/>
                </a:solidFill>
              </a:rPr>
              <a:t>g</a:t>
            </a:r>
            <a:r>
              <a:rPr lang="en-US" sz="2000" b="1" dirty="0">
                <a:solidFill>
                  <a:srgbClr val="B533BF"/>
                </a:solidFill>
              </a:rPr>
              <a:t> orbitals to show it’s purple color. </a:t>
            </a:r>
          </a:p>
          <a:p>
            <a:endParaRPr lang="en-US" sz="2000" b="1" dirty="0">
              <a:solidFill>
                <a:srgbClr val="B533BF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B533BF"/>
                </a:solidFill>
              </a:rPr>
              <a:t>For [</a:t>
            </a:r>
            <a:r>
              <a:rPr lang="en-US" sz="2000" b="1" dirty="0" err="1" smtClean="0">
                <a:solidFill>
                  <a:srgbClr val="B533BF"/>
                </a:solidFill>
              </a:rPr>
              <a:t>Ti</a:t>
            </a:r>
            <a:r>
              <a:rPr lang="en-US" sz="2000" b="1" dirty="0" smtClean="0">
                <a:solidFill>
                  <a:srgbClr val="B533BF"/>
                </a:solidFill>
              </a:rPr>
              <a:t>(H</a:t>
            </a:r>
            <a:r>
              <a:rPr lang="en-US" sz="2000" b="1" baseline="-25000" dirty="0" smtClean="0">
                <a:solidFill>
                  <a:srgbClr val="B533BF"/>
                </a:solidFill>
              </a:rPr>
              <a:t>2</a:t>
            </a:r>
            <a:r>
              <a:rPr lang="en-US" sz="2000" b="1" dirty="0" smtClean="0">
                <a:solidFill>
                  <a:srgbClr val="B533BF"/>
                </a:solidFill>
              </a:rPr>
              <a:t>O)</a:t>
            </a:r>
            <a:r>
              <a:rPr lang="en-US" sz="2000" b="1" baseline="-25000" dirty="0" smtClean="0">
                <a:solidFill>
                  <a:srgbClr val="B533BF"/>
                </a:solidFill>
              </a:rPr>
              <a:t>6</a:t>
            </a:r>
            <a:r>
              <a:rPr lang="en-US" sz="2000" b="1" dirty="0" smtClean="0">
                <a:solidFill>
                  <a:srgbClr val="B533BF"/>
                </a:solidFill>
              </a:rPr>
              <a:t>]</a:t>
            </a:r>
            <a:r>
              <a:rPr lang="en-US" sz="2000" b="1" baseline="30000" dirty="0" smtClean="0">
                <a:solidFill>
                  <a:srgbClr val="B533BF"/>
                </a:solidFill>
              </a:rPr>
              <a:t>3</a:t>
            </a:r>
            <a:r>
              <a:rPr lang="en-US" sz="2000" b="1" baseline="30000" dirty="0">
                <a:solidFill>
                  <a:srgbClr val="B533BF"/>
                </a:solidFill>
              </a:rPr>
              <a:t>+</a:t>
            </a:r>
            <a:r>
              <a:rPr lang="en-US" sz="2000" b="1" dirty="0">
                <a:solidFill>
                  <a:srgbClr val="B533BF"/>
                </a:solidFill>
              </a:rPr>
              <a:t>, this corresponds to 493 nm </a:t>
            </a:r>
            <a:r>
              <a:rPr lang="en-US" sz="2000" b="1" dirty="0" smtClean="0">
                <a:solidFill>
                  <a:srgbClr val="B533BF"/>
                </a:solidFill>
              </a:rPr>
              <a:t>(</a:t>
            </a:r>
            <a:r>
              <a:rPr lang="el-GR" sz="2000" b="1" dirty="0" smtClean="0">
                <a:solidFill>
                  <a:srgbClr val="B533BF"/>
                </a:solidFill>
              </a:rPr>
              <a:t>Δ</a:t>
            </a:r>
            <a:r>
              <a:rPr lang="en-US" sz="2000" b="1" baseline="-25000" dirty="0" smtClean="0">
                <a:solidFill>
                  <a:srgbClr val="B533BF"/>
                </a:solidFill>
              </a:rPr>
              <a:t>o</a:t>
            </a:r>
            <a:r>
              <a:rPr lang="en-US" sz="2000" b="1" dirty="0" smtClean="0">
                <a:solidFill>
                  <a:srgbClr val="B533BF"/>
                </a:solidFill>
              </a:rPr>
              <a:t> </a:t>
            </a:r>
            <a:r>
              <a:rPr lang="en-US" sz="2000" b="1" dirty="0">
                <a:solidFill>
                  <a:srgbClr val="B533BF"/>
                </a:solidFill>
              </a:rPr>
              <a:t>= 20,300 cm</a:t>
            </a:r>
            <a:r>
              <a:rPr lang="en-US" sz="2000" b="1" baseline="30000" dirty="0">
                <a:solidFill>
                  <a:srgbClr val="B533BF"/>
                </a:solidFill>
              </a:rPr>
              <a:t>-1</a:t>
            </a:r>
            <a:r>
              <a:rPr lang="en-US" sz="2000" b="1" dirty="0">
                <a:solidFill>
                  <a:srgbClr val="B533BF"/>
                </a:solidFill>
              </a:rPr>
              <a:t> = </a:t>
            </a:r>
            <a:r>
              <a:rPr lang="en-US" sz="2000" b="1" dirty="0" smtClean="0">
                <a:solidFill>
                  <a:srgbClr val="B533BF"/>
                </a:solidFill>
              </a:rPr>
              <a:t>243 kJ/</a:t>
            </a:r>
            <a:r>
              <a:rPr lang="en-US" sz="2000" b="1" dirty="0" err="1" smtClean="0">
                <a:solidFill>
                  <a:srgbClr val="B533BF"/>
                </a:solidFill>
              </a:rPr>
              <a:t>mol</a:t>
            </a:r>
            <a:r>
              <a:rPr lang="en-US" sz="2000" b="1" dirty="0">
                <a:solidFill>
                  <a:srgbClr val="B533BF"/>
                </a:solidFill>
              </a:rPr>
              <a:t>). </a:t>
            </a:r>
          </a:p>
          <a:p>
            <a:endParaRPr lang="en-US" sz="2000" b="1" dirty="0">
              <a:solidFill>
                <a:srgbClr val="B533BF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B533BF"/>
                </a:solidFill>
              </a:rPr>
              <a:t>For </a:t>
            </a:r>
            <a:r>
              <a:rPr lang="en-US" sz="2000" b="1" dirty="0">
                <a:solidFill>
                  <a:srgbClr val="B533BF"/>
                </a:solidFill>
              </a:rPr>
              <a:t>t</a:t>
            </a:r>
            <a:r>
              <a:rPr lang="en-US" sz="2000" b="1" baseline="-25000" dirty="0">
                <a:solidFill>
                  <a:srgbClr val="B533BF"/>
                </a:solidFill>
              </a:rPr>
              <a:t>2g</a:t>
            </a:r>
            <a:r>
              <a:rPr lang="en-US" sz="2000" b="1" baseline="30000" dirty="0">
                <a:solidFill>
                  <a:srgbClr val="B533BF"/>
                </a:solidFill>
              </a:rPr>
              <a:t>1</a:t>
            </a:r>
            <a:r>
              <a:rPr lang="en-US" sz="2000" b="1" dirty="0">
                <a:solidFill>
                  <a:srgbClr val="B533BF"/>
                </a:solidFill>
              </a:rPr>
              <a:t>e</a:t>
            </a:r>
            <a:r>
              <a:rPr lang="en-US" sz="2000" b="1" baseline="-25000" dirty="0">
                <a:solidFill>
                  <a:srgbClr val="B533BF"/>
                </a:solidFill>
              </a:rPr>
              <a:t>g</a:t>
            </a:r>
            <a:r>
              <a:rPr lang="en-US" sz="2000" b="1" baseline="30000" dirty="0">
                <a:solidFill>
                  <a:srgbClr val="B533BF"/>
                </a:solidFill>
              </a:rPr>
              <a:t>0</a:t>
            </a:r>
            <a:r>
              <a:rPr lang="en-US" sz="2000" b="1" dirty="0">
                <a:solidFill>
                  <a:srgbClr val="B533BF"/>
                </a:solidFill>
              </a:rPr>
              <a:t> configuration: </a:t>
            </a:r>
            <a:endParaRPr lang="en-US" sz="2000" b="1" dirty="0" smtClean="0">
              <a:solidFill>
                <a:srgbClr val="B533BF"/>
              </a:solidFill>
            </a:endParaRPr>
          </a:p>
          <a:p>
            <a:r>
              <a:rPr lang="en-US" sz="2000" b="1" dirty="0" smtClean="0">
                <a:solidFill>
                  <a:srgbClr val="B533BF"/>
                </a:solidFill>
              </a:rPr>
              <a:t>stabilization </a:t>
            </a:r>
            <a:r>
              <a:rPr lang="en-US" sz="2000" b="1" dirty="0">
                <a:solidFill>
                  <a:srgbClr val="B533BF"/>
                </a:solidFill>
              </a:rPr>
              <a:t>energy = 243 x 0.4 = 97 kJ/</a:t>
            </a:r>
            <a:r>
              <a:rPr lang="en-US" sz="2000" b="1" dirty="0" err="1">
                <a:solidFill>
                  <a:srgbClr val="B533BF"/>
                </a:solidFill>
              </a:rPr>
              <a:t>mol</a:t>
            </a:r>
            <a:r>
              <a:rPr lang="en-US" sz="2000" b="1" dirty="0">
                <a:solidFill>
                  <a:srgbClr val="B533BF"/>
                </a:solidFill>
              </a:rPr>
              <a:t>, </a:t>
            </a:r>
            <a:endParaRPr lang="en-US" sz="2000" b="1" dirty="0" smtClean="0">
              <a:solidFill>
                <a:srgbClr val="B533BF"/>
              </a:solidFill>
            </a:endParaRPr>
          </a:p>
          <a:p>
            <a:r>
              <a:rPr lang="en-US" sz="2000" b="1" dirty="0" smtClean="0">
                <a:solidFill>
                  <a:srgbClr val="B533BF"/>
                </a:solidFill>
              </a:rPr>
              <a:t>this </a:t>
            </a:r>
            <a:r>
              <a:rPr lang="en-US" sz="2000" b="1" dirty="0">
                <a:solidFill>
                  <a:srgbClr val="B533BF"/>
                </a:solidFill>
              </a:rPr>
              <a:t>extra stabilization due to the splitting of </a:t>
            </a:r>
            <a:r>
              <a:rPr lang="en-US" sz="2000" b="1" i="1" dirty="0">
                <a:solidFill>
                  <a:srgbClr val="B533BF"/>
                </a:solidFill>
              </a:rPr>
              <a:t>d</a:t>
            </a:r>
            <a:r>
              <a:rPr lang="en-US" sz="2000" b="1" dirty="0">
                <a:solidFill>
                  <a:srgbClr val="B533BF"/>
                </a:solidFill>
              </a:rPr>
              <a:t>-orbitals </a:t>
            </a:r>
            <a:r>
              <a:rPr lang="en-US" sz="2000" b="1" dirty="0" smtClean="0">
                <a:solidFill>
                  <a:srgbClr val="B533BF"/>
                </a:solidFill>
              </a:rPr>
              <a:t>called</a:t>
            </a:r>
          </a:p>
          <a:p>
            <a:r>
              <a:rPr lang="en-US" sz="2000" b="1" dirty="0" smtClean="0">
                <a:solidFill>
                  <a:srgbClr val="FF0000"/>
                </a:solidFill>
              </a:rPr>
              <a:t>crystal </a:t>
            </a:r>
            <a:r>
              <a:rPr lang="en-US" sz="2000" b="1" dirty="0">
                <a:solidFill>
                  <a:srgbClr val="FF0000"/>
                </a:solidFill>
              </a:rPr>
              <a:t>field stabilization energy (CFSE).</a:t>
            </a:r>
            <a:r>
              <a:rPr lang="en-US" sz="2000" b="1" dirty="0">
                <a:solidFill>
                  <a:srgbClr val="B533BF"/>
                </a:solidFill>
              </a:rPr>
              <a:t> </a:t>
            </a:r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49" y="304800"/>
            <a:ext cx="2428875" cy="350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50" name="Picture 6" descr="Image result for Ti(H2O)6 absorption spectr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130531"/>
            <a:ext cx="4544147" cy="185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998" y="3030103"/>
            <a:ext cx="1139825" cy="59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53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981325"/>
            <a:ext cx="1191347" cy="556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54" name="Picture 10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79"/>
          <a:stretch/>
        </p:blipFill>
        <p:spPr bwMode="auto">
          <a:xfrm>
            <a:off x="6573327" y="5486400"/>
            <a:ext cx="2520351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331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80087" y="152400"/>
            <a:ext cx="59840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Tetrahedral Complexes: Summary 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027" y="914400"/>
            <a:ext cx="87871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b="1" dirty="0" smtClean="0">
                <a:solidFill>
                  <a:srgbClr val="87319F"/>
                </a:solidFill>
              </a:rPr>
              <a:t>The following factors favour tetrahedral complexes:</a:t>
            </a:r>
          </a:p>
          <a:p>
            <a:endParaRPr lang="en-IN" sz="2000" b="1" dirty="0" smtClean="0">
              <a:solidFill>
                <a:srgbClr val="87319F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IN" sz="2000" b="1" dirty="0" smtClean="0">
                <a:solidFill>
                  <a:srgbClr val="87319F"/>
                </a:solidFill>
              </a:rPr>
              <a:t>Use large ligands.</a:t>
            </a:r>
            <a:endParaRPr lang="en-IN" sz="2000" b="1" dirty="0">
              <a:solidFill>
                <a:srgbClr val="87319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2000" dirty="0" smtClean="0">
              <a:solidFill>
                <a:srgbClr val="87319F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IN" sz="2000" b="1" dirty="0" smtClean="0">
                <a:solidFill>
                  <a:srgbClr val="87319F"/>
                </a:solidFill>
              </a:rPr>
              <a:t>Use of metal ions with </a:t>
            </a:r>
            <a:r>
              <a:rPr lang="en-IN" sz="2000" b="1" dirty="0">
                <a:solidFill>
                  <a:srgbClr val="87319F"/>
                </a:solidFill>
              </a:rPr>
              <a:t>d</a:t>
            </a:r>
            <a:r>
              <a:rPr lang="en-IN" sz="2000" b="1" baseline="30000" dirty="0">
                <a:solidFill>
                  <a:srgbClr val="87319F"/>
                </a:solidFill>
              </a:rPr>
              <a:t>0</a:t>
            </a:r>
            <a:r>
              <a:rPr lang="en-IN" sz="2000" b="1" dirty="0">
                <a:solidFill>
                  <a:srgbClr val="87319F"/>
                </a:solidFill>
              </a:rPr>
              <a:t>, d</a:t>
            </a:r>
            <a:r>
              <a:rPr lang="en-IN" sz="2000" b="1" baseline="30000" dirty="0">
                <a:solidFill>
                  <a:srgbClr val="87319F"/>
                </a:solidFill>
              </a:rPr>
              <a:t>5</a:t>
            </a:r>
            <a:r>
              <a:rPr lang="en-IN" sz="2000" b="1" dirty="0">
                <a:solidFill>
                  <a:srgbClr val="87319F"/>
                </a:solidFill>
              </a:rPr>
              <a:t>, </a:t>
            </a:r>
            <a:r>
              <a:rPr lang="en-IN" sz="2000" b="1" dirty="0" smtClean="0">
                <a:solidFill>
                  <a:srgbClr val="87319F"/>
                </a:solidFill>
              </a:rPr>
              <a:t>d</a:t>
            </a:r>
            <a:r>
              <a:rPr lang="en-IN" sz="2000" b="1" baseline="30000" dirty="0" smtClean="0">
                <a:solidFill>
                  <a:srgbClr val="87319F"/>
                </a:solidFill>
              </a:rPr>
              <a:t>10</a:t>
            </a:r>
            <a:r>
              <a:rPr lang="en-US" sz="2000" b="1" dirty="0" smtClean="0">
                <a:solidFill>
                  <a:srgbClr val="87319F"/>
                </a:solidFill>
              </a:rPr>
              <a:t> configuration.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endParaRPr lang="en-US" sz="2000" b="1" dirty="0">
              <a:solidFill>
                <a:srgbClr val="87319F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87319F"/>
                </a:solidFill>
              </a:rPr>
              <a:t>Use of weak field ligand with other d</a:t>
            </a:r>
            <a:r>
              <a:rPr lang="en-US" sz="2000" b="1" baseline="30000" dirty="0" smtClean="0">
                <a:solidFill>
                  <a:srgbClr val="87319F"/>
                </a:solidFill>
              </a:rPr>
              <a:t>x </a:t>
            </a:r>
            <a:r>
              <a:rPr lang="en-US" sz="2000" b="1" dirty="0" smtClean="0">
                <a:solidFill>
                  <a:srgbClr val="87319F"/>
                </a:solidFill>
              </a:rPr>
              <a:t>configurations</a:t>
            </a:r>
            <a:endParaRPr lang="en-IN" sz="2000" b="1" dirty="0" smtClean="0">
              <a:solidFill>
                <a:srgbClr val="87319F"/>
              </a:solidFill>
            </a:endParaRPr>
          </a:p>
          <a:p>
            <a:r>
              <a:rPr lang="en-IN" sz="2000" dirty="0"/>
              <a:t>	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027" y="3458312"/>
            <a:ext cx="878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b="1" dirty="0" smtClean="0">
                <a:solidFill>
                  <a:srgbClr val="87319F"/>
                </a:solidFill>
              </a:rPr>
              <a:t>Examples: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191000"/>
            <a:ext cx="4389391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214037"/>
            <a:ext cx="415493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52400" y="4038600"/>
            <a:ext cx="4389391" cy="1676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ounded Rectangle 9"/>
          <p:cNvSpPr/>
          <p:nvPr/>
        </p:nvSpPr>
        <p:spPr>
          <a:xfrm>
            <a:off x="4669549" y="4038600"/>
            <a:ext cx="4389391" cy="1676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390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83951" y="152400"/>
            <a:ext cx="67762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Factors Influencing the Magnitude of </a:t>
            </a:r>
            <a:r>
              <a:rPr lang="el-GR" sz="3200" b="1" dirty="0" smtClean="0">
                <a:solidFill>
                  <a:srgbClr val="B533BF"/>
                </a:solidFill>
              </a:rPr>
              <a:t>Δ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006474"/>
            <a:ext cx="6505575" cy="490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1219200" y="2438400"/>
            <a:ext cx="3200400" cy="685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219200" y="3453410"/>
            <a:ext cx="3200400" cy="134719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589311" y="2759018"/>
            <a:ext cx="3200400" cy="2057400"/>
          </a:xfrm>
          <a:prstGeom prst="roundRect">
            <a:avLst/>
          </a:prstGeom>
          <a:noFill/>
          <a:ln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53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00150" y="152400"/>
            <a:ext cx="4143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sz="3200" b="1" dirty="0" smtClean="0">
                <a:solidFill>
                  <a:srgbClr val="B533BF"/>
                </a:solidFill>
              </a:rPr>
              <a:t>Δ</a:t>
            </a:r>
            <a:r>
              <a:rPr lang="en-US" sz="3200" b="1" dirty="0" smtClean="0">
                <a:solidFill>
                  <a:srgbClr val="B533BF"/>
                </a:solidFill>
              </a:rPr>
              <a:t> is Relatable to </a:t>
            </a:r>
            <a:r>
              <a:rPr lang="en-US" sz="3200" b="1" dirty="0" err="1" smtClean="0">
                <a:solidFill>
                  <a:srgbClr val="B533BF"/>
                </a:solidFill>
              </a:rPr>
              <a:t>Colour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989" y="2438400"/>
            <a:ext cx="5518150" cy="3713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152400" y="762000"/>
            <a:ext cx="8458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B533BF"/>
                </a:solidFill>
              </a:rPr>
              <a:t>Complementary </a:t>
            </a:r>
            <a:r>
              <a:rPr lang="en-US" sz="2000" b="1" dirty="0" err="1" smtClean="0">
                <a:solidFill>
                  <a:srgbClr val="B533BF"/>
                </a:solidFill>
              </a:rPr>
              <a:t>colour</a:t>
            </a:r>
            <a:r>
              <a:rPr lang="en-US" sz="2000" b="1" dirty="0" smtClean="0">
                <a:solidFill>
                  <a:srgbClr val="B533BF"/>
                </a:solidFill>
              </a:rPr>
              <a:t> wheel.</a:t>
            </a: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838200" y="1295400"/>
            <a:ext cx="2838450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Absorb </a:t>
            </a:r>
            <a:r>
              <a:rPr lang="en-US" altLang="en-US" b="1" dirty="0" smtClean="0">
                <a:solidFill>
                  <a:srgbClr val="FF8000"/>
                </a:solidFill>
              </a:rPr>
              <a:t>Orange</a:t>
            </a:r>
            <a:r>
              <a:rPr lang="en-US" altLang="en-US" dirty="0" smtClean="0">
                <a:solidFill>
                  <a:srgbClr val="FF8000"/>
                </a:solidFill>
              </a:rPr>
              <a:t> </a:t>
            </a:r>
            <a:r>
              <a:rPr lang="en-US" altLang="en-US" dirty="0" smtClean="0"/>
              <a:t>See </a:t>
            </a:r>
            <a:r>
              <a:rPr lang="en-US" altLang="en-US" b="1" dirty="0">
                <a:solidFill>
                  <a:srgbClr val="0000FF"/>
                </a:solidFill>
              </a:rPr>
              <a:t>Blue</a:t>
            </a:r>
            <a:endParaRPr lang="en-US" altLang="en-US" dirty="0">
              <a:solidFill>
                <a:srgbClr val="0000FF"/>
              </a:solidFill>
            </a:endParaRPr>
          </a:p>
          <a:p>
            <a:pPr>
              <a:spcBef>
                <a:spcPct val="50000"/>
              </a:spcBef>
            </a:pPr>
            <a:r>
              <a:rPr lang="en-US" altLang="en-US" dirty="0"/>
              <a:t>Absorb </a:t>
            </a:r>
            <a:r>
              <a:rPr lang="en-US" altLang="en-US" b="1" dirty="0" smtClean="0">
                <a:solidFill>
                  <a:srgbClr val="C82E32"/>
                </a:solidFill>
              </a:rPr>
              <a:t>Red</a:t>
            </a:r>
            <a:r>
              <a:rPr lang="en-US" altLang="en-US" dirty="0" smtClean="0"/>
              <a:t> See </a:t>
            </a:r>
            <a:r>
              <a:rPr lang="en-US" altLang="en-US" b="1" dirty="0">
                <a:solidFill>
                  <a:srgbClr val="008000"/>
                </a:solidFill>
              </a:rPr>
              <a:t>Green</a:t>
            </a:r>
            <a:endParaRPr lang="en-US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50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83951" y="152400"/>
            <a:ext cx="67762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Factors Influencing the Magnitude of </a:t>
            </a:r>
            <a:r>
              <a:rPr lang="el-GR" sz="3200" b="1" dirty="0" smtClean="0">
                <a:solidFill>
                  <a:srgbClr val="B533BF"/>
                </a:solidFill>
              </a:rPr>
              <a:t>Δ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295400"/>
            <a:ext cx="2273299" cy="1573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870872"/>
            <a:ext cx="1198563" cy="369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862530"/>
            <a:ext cx="1150767" cy="37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2400" y="762000"/>
            <a:ext cx="8458200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B533BF"/>
                </a:solidFill>
              </a:rPr>
              <a:t>1. Higher </a:t>
            </a:r>
            <a:r>
              <a:rPr lang="en-US" sz="2000" b="1" dirty="0">
                <a:solidFill>
                  <a:srgbClr val="B533BF"/>
                </a:solidFill>
              </a:rPr>
              <a:t>oxidation states of the metal atom correspond to larger </a:t>
            </a:r>
            <a:r>
              <a:rPr lang="el-GR" sz="2000" b="1" dirty="0" smtClean="0">
                <a:solidFill>
                  <a:srgbClr val="B533BF"/>
                </a:solidFill>
              </a:rPr>
              <a:t>Δ</a:t>
            </a:r>
            <a:r>
              <a:rPr lang="en-US" sz="2000" b="1" dirty="0" smtClean="0">
                <a:solidFill>
                  <a:srgbClr val="B533BF"/>
                </a:solidFill>
              </a:rPr>
              <a:t>.</a:t>
            </a:r>
          </a:p>
          <a:p>
            <a:endParaRPr lang="en-US" dirty="0">
              <a:solidFill>
                <a:srgbClr val="B533BF"/>
              </a:solidFill>
            </a:endParaRPr>
          </a:p>
          <a:p>
            <a:r>
              <a:rPr lang="el-GR" b="1" dirty="0">
                <a:solidFill>
                  <a:srgbClr val="B533BF"/>
                </a:solidFill>
              </a:rPr>
              <a:t>Δ </a:t>
            </a:r>
            <a:r>
              <a:rPr lang="en-US" dirty="0" smtClean="0">
                <a:solidFill>
                  <a:srgbClr val="000000"/>
                </a:solidFill>
              </a:rPr>
              <a:t>= 10,200 cm</a:t>
            </a:r>
            <a:r>
              <a:rPr lang="en-US" baseline="30000" dirty="0" smtClean="0">
                <a:solidFill>
                  <a:srgbClr val="000000"/>
                </a:solidFill>
              </a:rPr>
              <a:t>-1</a:t>
            </a:r>
            <a:r>
              <a:rPr lang="en-US" sz="1100" baseline="30000" dirty="0" smtClean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for </a:t>
            </a:r>
            <a:r>
              <a:rPr lang="en-US" dirty="0">
                <a:solidFill>
                  <a:srgbClr val="000000"/>
                </a:solidFill>
              </a:rPr>
              <a:t>[</a:t>
            </a:r>
            <a:r>
              <a:rPr lang="en-US" dirty="0" err="1">
                <a:solidFill>
                  <a:srgbClr val="000000"/>
                </a:solidFill>
              </a:rPr>
              <a:t>Co</a:t>
            </a:r>
            <a:r>
              <a:rPr lang="en-US" baseline="30000" dirty="0" err="1">
                <a:solidFill>
                  <a:srgbClr val="000000"/>
                </a:solidFill>
              </a:rPr>
              <a:t>II</a:t>
            </a:r>
            <a:r>
              <a:rPr lang="en-US" dirty="0">
                <a:solidFill>
                  <a:srgbClr val="000000"/>
                </a:solidFill>
              </a:rPr>
              <a:t>(NH</a:t>
            </a:r>
            <a:r>
              <a:rPr lang="en-US" sz="1100" dirty="0">
                <a:solidFill>
                  <a:srgbClr val="000000"/>
                </a:solidFill>
              </a:rPr>
              <a:t>3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sz="1100" dirty="0">
                <a:solidFill>
                  <a:srgbClr val="000000"/>
                </a:solidFill>
              </a:rPr>
              <a:t>6</a:t>
            </a:r>
            <a:r>
              <a:rPr lang="en-US" dirty="0">
                <a:solidFill>
                  <a:srgbClr val="000000"/>
                </a:solidFill>
              </a:rPr>
              <a:t>]</a:t>
            </a:r>
            <a:r>
              <a:rPr lang="en-US" baseline="30000" dirty="0">
                <a:solidFill>
                  <a:srgbClr val="000000"/>
                </a:solidFill>
              </a:rPr>
              <a:t>2</a:t>
            </a:r>
            <a:r>
              <a:rPr lang="en-US" baseline="30000" dirty="0" smtClean="0">
                <a:solidFill>
                  <a:srgbClr val="000000"/>
                </a:solidFill>
              </a:rPr>
              <a:t>+ </a:t>
            </a:r>
            <a:r>
              <a:rPr lang="en-US" dirty="0" smtClean="0">
                <a:solidFill>
                  <a:srgbClr val="000000"/>
                </a:solidFill>
              </a:rPr>
              <a:t>and </a:t>
            </a:r>
            <a:r>
              <a:rPr lang="en-US" dirty="0">
                <a:solidFill>
                  <a:srgbClr val="000000"/>
                </a:solidFill>
              </a:rPr>
              <a:t>22,870 </a:t>
            </a:r>
            <a:r>
              <a:rPr lang="en-US" dirty="0" smtClean="0">
                <a:solidFill>
                  <a:srgbClr val="000000"/>
                </a:solidFill>
              </a:rPr>
              <a:t>cm</a:t>
            </a:r>
            <a:r>
              <a:rPr lang="en-US" baseline="30000" dirty="0" smtClean="0">
                <a:solidFill>
                  <a:srgbClr val="000000"/>
                </a:solidFill>
              </a:rPr>
              <a:t>-1</a:t>
            </a:r>
            <a:r>
              <a:rPr lang="en-US" sz="1100" baseline="30000" dirty="0" smtClean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for </a:t>
            </a:r>
            <a:r>
              <a:rPr lang="en-US" dirty="0">
                <a:solidFill>
                  <a:srgbClr val="000000"/>
                </a:solidFill>
              </a:rPr>
              <a:t>[</a:t>
            </a:r>
            <a:r>
              <a:rPr lang="en-US" dirty="0" err="1">
                <a:solidFill>
                  <a:srgbClr val="000000"/>
                </a:solidFill>
              </a:rPr>
              <a:t>Co</a:t>
            </a:r>
            <a:r>
              <a:rPr lang="en-US" baseline="30000" dirty="0" err="1">
                <a:solidFill>
                  <a:srgbClr val="000000"/>
                </a:solidFill>
              </a:rPr>
              <a:t>III</a:t>
            </a:r>
            <a:r>
              <a:rPr lang="en-US" dirty="0">
                <a:solidFill>
                  <a:srgbClr val="000000"/>
                </a:solidFill>
              </a:rPr>
              <a:t>(NH</a:t>
            </a:r>
            <a:r>
              <a:rPr lang="en-US" sz="1100" dirty="0">
                <a:solidFill>
                  <a:srgbClr val="000000"/>
                </a:solidFill>
              </a:rPr>
              <a:t>3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sz="1100" dirty="0">
                <a:solidFill>
                  <a:srgbClr val="000000"/>
                </a:solidFill>
              </a:rPr>
              <a:t>6</a:t>
            </a:r>
            <a:r>
              <a:rPr lang="en-US" dirty="0">
                <a:solidFill>
                  <a:srgbClr val="000000"/>
                </a:solidFill>
              </a:rPr>
              <a:t>]</a:t>
            </a:r>
            <a:r>
              <a:rPr lang="en-US" baseline="30000" dirty="0">
                <a:solidFill>
                  <a:srgbClr val="000000"/>
                </a:solidFill>
              </a:rPr>
              <a:t>3+</a:t>
            </a:r>
          </a:p>
          <a:p>
            <a:r>
              <a:rPr lang="el-GR" b="1" dirty="0">
                <a:solidFill>
                  <a:srgbClr val="B533BF"/>
                </a:solidFill>
              </a:rPr>
              <a:t>Δ </a:t>
            </a:r>
            <a:r>
              <a:rPr lang="en-US" dirty="0" smtClean="0">
                <a:solidFill>
                  <a:srgbClr val="000000"/>
                </a:solidFill>
              </a:rPr>
              <a:t>= 32,200 cm</a:t>
            </a:r>
            <a:r>
              <a:rPr lang="en-US" baseline="30000" dirty="0" smtClean="0">
                <a:solidFill>
                  <a:srgbClr val="000000"/>
                </a:solidFill>
              </a:rPr>
              <a:t>-1 </a:t>
            </a:r>
            <a:r>
              <a:rPr lang="en-US" dirty="0" smtClean="0">
                <a:solidFill>
                  <a:srgbClr val="000000"/>
                </a:solidFill>
              </a:rPr>
              <a:t>for </a:t>
            </a:r>
            <a:r>
              <a:rPr lang="en-US" dirty="0">
                <a:solidFill>
                  <a:srgbClr val="000000"/>
                </a:solidFill>
              </a:rPr>
              <a:t>[</a:t>
            </a:r>
            <a:r>
              <a:rPr lang="en-US" dirty="0" err="1" smtClean="0">
                <a:solidFill>
                  <a:srgbClr val="000000"/>
                </a:solidFill>
              </a:rPr>
              <a:t>Fe</a:t>
            </a:r>
            <a:r>
              <a:rPr lang="en-US" baseline="30000" dirty="0" err="1" smtClean="0">
                <a:solidFill>
                  <a:srgbClr val="000000"/>
                </a:solidFill>
              </a:rPr>
              <a:t>II</a:t>
            </a:r>
            <a:r>
              <a:rPr lang="en-US" dirty="0" smtClean="0">
                <a:solidFill>
                  <a:srgbClr val="000000"/>
                </a:solidFill>
              </a:rPr>
              <a:t>(CN)</a:t>
            </a:r>
            <a:r>
              <a:rPr lang="en-US" sz="1100" dirty="0" smtClean="0">
                <a:solidFill>
                  <a:srgbClr val="000000"/>
                </a:solidFill>
              </a:rPr>
              <a:t>6</a:t>
            </a:r>
            <a:r>
              <a:rPr lang="en-US" dirty="0" smtClean="0">
                <a:solidFill>
                  <a:srgbClr val="000000"/>
                </a:solidFill>
              </a:rPr>
              <a:t>]</a:t>
            </a:r>
            <a:r>
              <a:rPr lang="en-US" baseline="30000" dirty="0" smtClean="0">
                <a:solidFill>
                  <a:srgbClr val="000000"/>
                </a:solidFill>
              </a:rPr>
              <a:t>4- </a:t>
            </a:r>
            <a:r>
              <a:rPr lang="en-US" dirty="0" smtClean="0">
                <a:solidFill>
                  <a:srgbClr val="000000"/>
                </a:solidFill>
              </a:rPr>
              <a:t>and </a:t>
            </a:r>
            <a:r>
              <a:rPr lang="en-US" dirty="0">
                <a:solidFill>
                  <a:srgbClr val="000000"/>
                </a:solidFill>
              </a:rPr>
              <a:t>35,000 </a:t>
            </a:r>
            <a:r>
              <a:rPr lang="en-US" dirty="0" smtClean="0">
                <a:solidFill>
                  <a:srgbClr val="000000"/>
                </a:solidFill>
              </a:rPr>
              <a:t>cm</a:t>
            </a:r>
            <a:r>
              <a:rPr lang="en-US" baseline="30000" dirty="0" smtClean="0">
                <a:solidFill>
                  <a:srgbClr val="000000"/>
                </a:solidFill>
              </a:rPr>
              <a:t>-1</a:t>
            </a:r>
            <a:r>
              <a:rPr lang="en-US" sz="1100" baseline="30000" dirty="0" smtClean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for </a:t>
            </a:r>
            <a:r>
              <a:rPr lang="en-US" dirty="0">
                <a:solidFill>
                  <a:srgbClr val="000000"/>
                </a:solidFill>
              </a:rPr>
              <a:t>[</a:t>
            </a:r>
            <a:r>
              <a:rPr lang="en-US" dirty="0" err="1" smtClean="0">
                <a:solidFill>
                  <a:srgbClr val="000000"/>
                </a:solidFill>
              </a:rPr>
              <a:t>Fe</a:t>
            </a:r>
            <a:r>
              <a:rPr lang="en-US" baseline="30000" dirty="0" err="1" smtClean="0">
                <a:solidFill>
                  <a:srgbClr val="000000"/>
                </a:solidFill>
              </a:rPr>
              <a:t>III</a:t>
            </a:r>
            <a:r>
              <a:rPr lang="en-US" dirty="0" smtClean="0">
                <a:solidFill>
                  <a:srgbClr val="000000"/>
                </a:solidFill>
              </a:rPr>
              <a:t>(CN)</a:t>
            </a:r>
            <a:r>
              <a:rPr lang="en-US" sz="1100" dirty="0" smtClean="0">
                <a:solidFill>
                  <a:srgbClr val="000000"/>
                </a:solidFill>
              </a:rPr>
              <a:t>6</a:t>
            </a:r>
            <a:r>
              <a:rPr lang="en-US" dirty="0" smtClean="0">
                <a:solidFill>
                  <a:srgbClr val="000000"/>
                </a:solidFill>
              </a:rPr>
              <a:t>]</a:t>
            </a:r>
            <a:r>
              <a:rPr lang="en-US" baseline="30000" dirty="0" smtClean="0">
                <a:solidFill>
                  <a:srgbClr val="000000"/>
                </a:solidFill>
              </a:rPr>
              <a:t>3-</a:t>
            </a:r>
          </a:p>
          <a:p>
            <a:endParaRPr lang="en-US" baseline="30000" dirty="0">
              <a:solidFill>
                <a:srgbClr val="000000"/>
              </a:solidFill>
            </a:endParaRPr>
          </a:p>
          <a:p>
            <a:endParaRPr lang="en-US" b="1" baseline="30000" dirty="0" smtClean="0">
              <a:solidFill>
                <a:srgbClr val="C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rgbClr val="C00000"/>
                </a:solidFill>
              </a:rPr>
              <a:t>Higher </a:t>
            </a:r>
            <a:r>
              <a:rPr lang="en-US" b="1" dirty="0">
                <a:solidFill>
                  <a:srgbClr val="C00000"/>
                </a:solidFill>
              </a:rPr>
              <a:t>ionic charge on the metal ion, pulls the ligands closer </a:t>
            </a:r>
            <a:endParaRPr lang="en-US" b="1" dirty="0" smtClean="0">
              <a:solidFill>
                <a:srgbClr val="C00000"/>
              </a:solidFill>
            </a:endParaRPr>
          </a:p>
          <a:p>
            <a:r>
              <a:rPr lang="en-US" b="1" dirty="0" smtClean="0">
                <a:solidFill>
                  <a:srgbClr val="C00000"/>
                </a:solidFill>
              </a:rPr>
              <a:t>towards </a:t>
            </a:r>
            <a:r>
              <a:rPr lang="en-US" b="1" dirty="0">
                <a:solidFill>
                  <a:srgbClr val="C00000"/>
                </a:solidFill>
              </a:rPr>
              <a:t>it and higher </a:t>
            </a:r>
            <a:r>
              <a:rPr lang="en-US" b="1" dirty="0" smtClean="0">
                <a:solidFill>
                  <a:srgbClr val="C00000"/>
                </a:solidFill>
              </a:rPr>
              <a:t>electrostatic </a:t>
            </a:r>
            <a:r>
              <a:rPr lang="en-US" b="1" dirty="0">
                <a:solidFill>
                  <a:srgbClr val="C00000"/>
                </a:solidFill>
              </a:rPr>
              <a:t>repulsion results in larger </a:t>
            </a:r>
            <a:endParaRPr lang="en-US" b="1" dirty="0" smtClean="0">
              <a:solidFill>
                <a:srgbClr val="C00000"/>
              </a:solidFill>
            </a:endParaRPr>
          </a:p>
          <a:p>
            <a:r>
              <a:rPr lang="en-US" b="1" dirty="0" smtClean="0">
                <a:solidFill>
                  <a:srgbClr val="C00000"/>
                </a:solidFill>
              </a:rPr>
              <a:t>splitting </a:t>
            </a:r>
            <a:r>
              <a:rPr lang="en-US" b="1" dirty="0">
                <a:solidFill>
                  <a:srgbClr val="C00000"/>
                </a:solidFill>
              </a:rPr>
              <a:t>of </a:t>
            </a:r>
            <a:r>
              <a:rPr lang="en-US" b="1" i="1" dirty="0" smtClean="0">
                <a:solidFill>
                  <a:srgbClr val="C00000"/>
                </a:solidFill>
              </a:rPr>
              <a:t>d</a:t>
            </a:r>
            <a:r>
              <a:rPr lang="en-US" b="1" dirty="0" smtClean="0">
                <a:solidFill>
                  <a:srgbClr val="C00000"/>
                </a:solidFill>
              </a:rPr>
              <a:t>-orbitals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4526" y="3200400"/>
            <a:ext cx="7775401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B533BF"/>
                </a:solidFill>
              </a:rPr>
              <a:t>2. In groups, heavier analogues have larger </a:t>
            </a:r>
            <a:r>
              <a:rPr lang="el-GR" sz="2000" b="1" dirty="0">
                <a:solidFill>
                  <a:srgbClr val="B533BF"/>
                </a:solidFill>
              </a:rPr>
              <a:t>Δ</a:t>
            </a:r>
            <a:r>
              <a:rPr lang="en-US" sz="2000" b="1" dirty="0" smtClean="0">
                <a:solidFill>
                  <a:srgbClr val="B533BF"/>
                </a:solidFill>
              </a:rPr>
              <a:t>.</a:t>
            </a:r>
          </a:p>
          <a:p>
            <a:endParaRPr lang="en-US" dirty="0">
              <a:solidFill>
                <a:srgbClr val="B533BF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For </a:t>
            </a:r>
            <a:r>
              <a:rPr lang="en-US" dirty="0" err="1">
                <a:solidFill>
                  <a:srgbClr val="000000"/>
                </a:solidFill>
              </a:rPr>
              <a:t>hexaammine</a:t>
            </a:r>
            <a:r>
              <a:rPr lang="en-US" dirty="0">
                <a:solidFill>
                  <a:srgbClr val="000000"/>
                </a:solidFill>
              </a:rPr>
              <a:t> complexes </a:t>
            </a:r>
          </a:p>
          <a:p>
            <a:r>
              <a:rPr lang="en-US" dirty="0">
                <a:solidFill>
                  <a:srgbClr val="000000"/>
                </a:solidFill>
              </a:rPr>
              <a:t>[M</a:t>
            </a:r>
            <a:r>
              <a:rPr lang="en-US" baseline="30000" dirty="0">
                <a:solidFill>
                  <a:srgbClr val="000000"/>
                </a:solidFill>
              </a:rPr>
              <a:t>III</a:t>
            </a:r>
            <a:r>
              <a:rPr lang="en-US" dirty="0">
                <a:solidFill>
                  <a:srgbClr val="000000"/>
                </a:solidFill>
              </a:rPr>
              <a:t>(NH</a:t>
            </a:r>
            <a:r>
              <a:rPr lang="en-US" baseline="-25000" dirty="0">
                <a:solidFill>
                  <a:srgbClr val="000000"/>
                </a:solidFill>
              </a:rPr>
              <a:t>3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baseline="-25000" dirty="0">
                <a:solidFill>
                  <a:srgbClr val="000000"/>
                </a:solidFill>
              </a:rPr>
              <a:t>6</a:t>
            </a:r>
            <a:r>
              <a:rPr lang="en-US" dirty="0">
                <a:solidFill>
                  <a:srgbClr val="000000"/>
                </a:solidFill>
              </a:rPr>
              <a:t>]</a:t>
            </a:r>
            <a:r>
              <a:rPr lang="en-US" baseline="30000" dirty="0">
                <a:solidFill>
                  <a:srgbClr val="000000"/>
                </a:solidFill>
              </a:rPr>
              <a:t>3+</a:t>
            </a:r>
            <a:r>
              <a:rPr lang="en-US" dirty="0">
                <a:solidFill>
                  <a:srgbClr val="000000"/>
                </a:solidFill>
              </a:rPr>
              <a:t>:</a:t>
            </a:r>
            <a:r>
              <a:rPr lang="el-GR" b="1" dirty="0">
                <a:solidFill>
                  <a:srgbClr val="B533BF"/>
                </a:solidFill>
              </a:rPr>
              <a:t> Δ </a:t>
            </a:r>
            <a:r>
              <a:rPr lang="en-US" dirty="0">
                <a:solidFill>
                  <a:srgbClr val="000000"/>
                </a:solidFill>
              </a:rPr>
              <a:t>= </a:t>
            </a:r>
            <a:r>
              <a:rPr lang="en-US" dirty="0" smtClean="0">
                <a:solidFill>
                  <a:srgbClr val="000000"/>
                </a:solidFill>
              </a:rPr>
              <a:t>   22,870 </a:t>
            </a:r>
            <a:r>
              <a:rPr lang="en-US" dirty="0">
                <a:solidFill>
                  <a:srgbClr val="000000"/>
                </a:solidFill>
              </a:rPr>
              <a:t>cm</a:t>
            </a:r>
            <a:r>
              <a:rPr lang="en-US" baseline="30000" dirty="0">
                <a:solidFill>
                  <a:srgbClr val="000000"/>
                </a:solidFill>
              </a:rPr>
              <a:t>-1</a:t>
            </a:r>
            <a:r>
              <a:rPr lang="en-US" dirty="0">
                <a:solidFill>
                  <a:srgbClr val="000000"/>
                </a:solidFill>
              </a:rPr>
              <a:t> (Co)</a:t>
            </a:r>
          </a:p>
          <a:p>
            <a:r>
              <a:rPr lang="en-US" dirty="0">
                <a:solidFill>
                  <a:srgbClr val="000000"/>
                </a:solidFill>
              </a:rPr>
              <a:t>		34,100 cm-1(Rh) </a:t>
            </a:r>
          </a:p>
          <a:p>
            <a:r>
              <a:rPr lang="en-US" dirty="0">
                <a:solidFill>
                  <a:srgbClr val="000000"/>
                </a:solidFill>
              </a:rPr>
              <a:t>		41,200 cm-1(</a:t>
            </a:r>
            <a:r>
              <a:rPr lang="en-US" dirty="0" err="1">
                <a:solidFill>
                  <a:srgbClr val="000000"/>
                </a:solidFill>
              </a:rPr>
              <a:t>Ir</a:t>
            </a:r>
            <a:r>
              <a:rPr lang="en-US" dirty="0">
                <a:solidFill>
                  <a:srgbClr val="000000"/>
                </a:solidFill>
              </a:rPr>
              <a:t>) 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rgbClr val="C00000"/>
                </a:solidFill>
              </a:rPr>
              <a:t>Larger size of 4d and 5d orbitals results in stronger interactions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with ligands</a:t>
            </a:r>
            <a:r>
              <a:rPr lang="en-US" b="1" dirty="0">
                <a:solidFill>
                  <a:srgbClr val="C00000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rgbClr val="C00000"/>
                </a:solidFill>
              </a:rPr>
              <a:t>For larger metal ion, the ligands experience less steric crowding and 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thus approach closer. Thus results in stronger interaction and larger 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crystal field splitting.</a:t>
            </a:r>
            <a:endParaRPr lang="en-US" b="1" dirty="0">
              <a:solidFill>
                <a:srgbClr val="C00000"/>
              </a:solidFill>
              <a:latin typeface="Times New Roman"/>
            </a:endParaRPr>
          </a:p>
        </p:txBody>
      </p:sp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526" y="3810000"/>
            <a:ext cx="2082988" cy="2484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4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3" t="30361" r="49887" b="40072"/>
          <a:stretch/>
        </p:blipFill>
        <p:spPr bwMode="auto">
          <a:xfrm>
            <a:off x="3846566" y="3555534"/>
            <a:ext cx="431320" cy="152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801" y="60128"/>
            <a:ext cx="1098717" cy="1056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500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83951" y="152400"/>
            <a:ext cx="67762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Factors Influencing the Magnitude of </a:t>
            </a:r>
            <a:r>
              <a:rPr lang="el-GR" sz="3200" b="1" dirty="0" smtClean="0">
                <a:solidFill>
                  <a:srgbClr val="B533BF"/>
                </a:solidFill>
              </a:rPr>
              <a:t>Δ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8200" y="1295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914400"/>
            <a:ext cx="754565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B533BF"/>
                </a:solidFill>
              </a:rPr>
              <a:t>3. Coordination number/ Geometry has significant effect on </a:t>
            </a:r>
            <a:r>
              <a:rPr lang="el-GR" sz="2000" b="1" dirty="0" smtClean="0">
                <a:solidFill>
                  <a:srgbClr val="B533BF"/>
                </a:solidFill>
              </a:rPr>
              <a:t>Δ</a:t>
            </a:r>
            <a:r>
              <a:rPr lang="en-US" sz="2000" b="1" dirty="0" smtClean="0">
                <a:solidFill>
                  <a:srgbClr val="B533BF"/>
                </a:solidFill>
              </a:rPr>
              <a:t>. </a:t>
            </a:r>
            <a:endParaRPr lang="en-US" sz="2000" dirty="0">
              <a:solidFill>
                <a:srgbClr val="B533BF"/>
              </a:solidFill>
            </a:endParaRPr>
          </a:p>
          <a:p>
            <a:endParaRPr lang="en-US" sz="2000" dirty="0" smtClean="0"/>
          </a:p>
          <a:p>
            <a:r>
              <a:rPr lang="en-US" sz="2000" dirty="0" smtClean="0"/>
              <a:t>Tetrahedral </a:t>
            </a:r>
            <a:r>
              <a:rPr lang="en-US" sz="2000" dirty="0"/>
              <a:t>complexes ML</a:t>
            </a:r>
            <a:r>
              <a:rPr lang="en-US" sz="2000" baseline="-25000" dirty="0"/>
              <a:t>4</a:t>
            </a:r>
            <a:r>
              <a:rPr lang="en-US" sz="2000" dirty="0"/>
              <a:t> have smaller </a:t>
            </a:r>
            <a:r>
              <a:rPr lang="el-GR" sz="2000" b="1" dirty="0">
                <a:solidFill>
                  <a:srgbClr val="B533BF"/>
                </a:solidFill>
              </a:rPr>
              <a:t>Δ</a:t>
            </a:r>
            <a:r>
              <a:rPr lang="en-US" sz="2000" dirty="0" smtClean="0"/>
              <a:t> </a:t>
            </a:r>
            <a:r>
              <a:rPr lang="en-US" sz="2000" dirty="0"/>
              <a:t>than octahedral ones </a:t>
            </a:r>
            <a:r>
              <a:rPr lang="en-US" sz="2000" dirty="0" smtClean="0"/>
              <a:t>(ML</a:t>
            </a:r>
            <a:r>
              <a:rPr lang="en-US" sz="2000" baseline="-25000" dirty="0" smtClean="0"/>
              <a:t>6</a:t>
            </a:r>
            <a:r>
              <a:rPr lang="en-US" sz="2000" dirty="0" smtClean="0"/>
              <a:t>):</a:t>
            </a:r>
          </a:p>
          <a:p>
            <a:r>
              <a:rPr lang="en-US" sz="2000" dirty="0" smtClean="0"/>
              <a:t> </a:t>
            </a:r>
            <a:endParaRPr lang="en-US" sz="2000" dirty="0"/>
          </a:p>
          <a:p>
            <a:r>
              <a:rPr lang="el-GR" sz="2000" b="1" dirty="0">
                <a:solidFill>
                  <a:srgbClr val="B533BF"/>
                </a:solidFill>
              </a:rPr>
              <a:t>Δ</a:t>
            </a:r>
            <a:r>
              <a:rPr lang="en-US" sz="2000" dirty="0" smtClean="0"/>
              <a:t> </a:t>
            </a:r>
            <a:r>
              <a:rPr lang="en-US" sz="2000" dirty="0"/>
              <a:t>= </a:t>
            </a:r>
            <a:r>
              <a:rPr lang="en-US" sz="2000" dirty="0" smtClean="0"/>
              <a:t>10,200 </a:t>
            </a:r>
            <a:r>
              <a:rPr lang="en-US" sz="2000" dirty="0"/>
              <a:t>cm</a:t>
            </a:r>
            <a:r>
              <a:rPr lang="en-US" sz="2000" baseline="30000" dirty="0"/>
              <a:t>-1</a:t>
            </a:r>
            <a:r>
              <a:rPr lang="en-US" sz="2000" dirty="0"/>
              <a:t> for [</a:t>
            </a:r>
            <a:r>
              <a:rPr lang="en-US" sz="2000" dirty="0" err="1"/>
              <a:t>Co</a:t>
            </a:r>
            <a:r>
              <a:rPr lang="en-US" sz="2000" baseline="30000" dirty="0" err="1"/>
              <a:t>II</a:t>
            </a:r>
            <a:r>
              <a:rPr lang="en-US" sz="2000" dirty="0"/>
              <a:t>(NH</a:t>
            </a:r>
            <a:r>
              <a:rPr lang="en-US" sz="2000" baseline="-25000" dirty="0"/>
              <a:t>3</a:t>
            </a:r>
            <a:r>
              <a:rPr lang="en-US" sz="2000" dirty="0"/>
              <a:t>)</a:t>
            </a:r>
            <a:r>
              <a:rPr lang="en-US" sz="2000" baseline="-25000" dirty="0"/>
              <a:t>6</a:t>
            </a:r>
            <a:r>
              <a:rPr lang="en-US" sz="2000" dirty="0"/>
              <a:t>]</a:t>
            </a:r>
            <a:r>
              <a:rPr lang="en-US" sz="2000" baseline="30000" dirty="0"/>
              <a:t>2+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   5,900 </a:t>
            </a:r>
            <a:r>
              <a:rPr lang="en-US" sz="2000" dirty="0"/>
              <a:t>cm</a:t>
            </a:r>
            <a:r>
              <a:rPr lang="en-US" sz="2000" baseline="30000" dirty="0"/>
              <a:t>-1</a:t>
            </a:r>
            <a:r>
              <a:rPr lang="en-US" sz="2000" dirty="0"/>
              <a:t> for [</a:t>
            </a:r>
            <a:r>
              <a:rPr lang="en-US" sz="2000" dirty="0" err="1"/>
              <a:t>Co</a:t>
            </a:r>
            <a:r>
              <a:rPr lang="en-US" sz="2000" baseline="30000" dirty="0" err="1"/>
              <a:t>II</a:t>
            </a:r>
            <a:r>
              <a:rPr lang="en-US" sz="2000" dirty="0"/>
              <a:t>(NH</a:t>
            </a:r>
            <a:r>
              <a:rPr lang="en-US" sz="2000" baseline="-25000" dirty="0"/>
              <a:t>3</a:t>
            </a:r>
            <a:r>
              <a:rPr lang="en-US" sz="2000" dirty="0"/>
              <a:t>)</a:t>
            </a:r>
            <a:r>
              <a:rPr lang="en-US" sz="2000" baseline="-25000" dirty="0"/>
              <a:t>4</a:t>
            </a:r>
            <a:r>
              <a:rPr lang="en-US" sz="2000" dirty="0"/>
              <a:t>]</a:t>
            </a:r>
            <a:r>
              <a:rPr lang="en-US" sz="2000" baseline="30000" dirty="0"/>
              <a:t>2+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3124200"/>
            <a:ext cx="2800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B533BF"/>
                </a:solidFill>
              </a:rPr>
              <a:t>4. Nature of the ligands. </a:t>
            </a:r>
            <a:endParaRPr lang="en-US" sz="2000" dirty="0">
              <a:solidFill>
                <a:srgbClr val="B533BF"/>
              </a:solidFill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581400"/>
            <a:ext cx="7894637" cy="3109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381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3268" y="152400"/>
            <a:ext cx="6877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Effect of Ligands on the Magnitude of </a:t>
            </a:r>
            <a:r>
              <a:rPr lang="el-GR" sz="3200" b="1" dirty="0" smtClean="0">
                <a:solidFill>
                  <a:srgbClr val="B533BF"/>
                </a:solidFill>
              </a:rPr>
              <a:t>Δ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209683"/>
            <a:ext cx="1828800" cy="1964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79680"/>
            <a:ext cx="6443663" cy="2196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716" y="152400"/>
            <a:ext cx="1103313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595" y="3923899"/>
            <a:ext cx="5470810" cy="2844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200" y="848162"/>
            <a:ext cx="3233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B533BF"/>
                </a:solidFill>
              </a:rPr>
              <a:t>Example nickel complexes</a:t>
            </a:r>
            <a:endParaRPr lang="en-US" sz="2000" b="1" dirty="0">
              <a:solidFill>
                <a:srgbClr val="B533B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200" y="3429000"/>
            <a:ext cx="3763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B533BF"/>
                </a:solidFill>
              </a:rPr>
              <a:t>Example chromium complexes</a:t>
            </a:r>
            <a:endParaRPr lang="en-US" sz="2000" b="1" dirty="0">
              <a:solidFill>
                <a:srgbClr val="B533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0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5597" y="152400"/>
            <a:ext cx="7932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Effect of Ligands on </a:t>
            </a:r>
            <a:r>
              <a:rPr lang="el-GR" sz="3200" b="1" dirty="0" smtClean="0">
                <a:solidFill>
                  <a:srgbClr val="B533BF"/>
                </a:solidFill>
              </a:rPr>
              <a:t>Δ</a:t>
            </a:r>
            <a:r>
              <a:rPr lang="en-US" sz="3200" b="1" dirty="0" smtClean="0">
                <a:solidFill>
                  <a:srgbClr val="B533BF"/>
                </a:solidFill>
              </a:rPr>
              <a:t>: </a:t>
            </a:r>
            <a:r>
              <a:rPr lang="en-US" sz="3200" b="1" dirty="0" err="1" smtClean="0">
                <a:solidFill>
                  <a:srgbClr val="B533BF"/>
                </a:solidFill>
              </a:rPr>
              <a:t>Spectrochemical</a:t>
            </a:r>
            <a:r>
              <a:rPr lang="en-US" sz="3200" b="1" dirty="0" smtClean="0">
                <a:solidFill>
                  <a:srgbClr val="B533BF"/>
                </a:solidFill>
              </a:rPr>
              <a:t> Series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990600" y="2209800"/>
            <a:ext cx="7543799" cy="1666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110000"/>
              </a:lnSpc>
              <a:spcBef>
                <a:spcPct val="20000"/>
              </a:spcBef>
              <a:defRPr/>
            </a:pPr>
            <a:r>
              <a:rPr lang="en-US" sz="3200" b="1" dirty="0">
                <a:latin typeface="Times" charset="0"/>
                <a:ea typeface="ヒラギノ明朝 ProN W3" charset="0"/>
                <a:sym typeface="Times" charset="0"/>
              </a:rPr>
              <a:t>           </a:t>
            </a:r>
            <a:r>
              <a:rPr lang="en-US" sz="2800" b="1" dirty="0">
                <a:ea typeface="ヒラギノ明朝 ProN W3" charset="0"/>
                <a:sym typeface="Times" charset="0"/>
              </a:rPr>
              <a:t>I</a:t>
            </a:r>
            <a:r>
              <a:rPr lang="en-US" sz="2800" b="1" baseline="30000" dirty="0">
                <a:ea typeface="ヒラギノ明朝 ProN W3" charset="0"/>
                <a:sym typeface="Times" charset="0"/>
              </a:rPr>
              <a:t>-</a:t>
            </a:r>
            <a:r>
              <a:rPr lang="en-US" sz="2800" b="1" dirty="0">
                <a:ea typeface="ヒラギノ明朝 ProN W3" charset="0"/>
                <a:sym typeface="Times" charset="0"/>
              </a:rPr>
              <a:t> </a:t>
            </a:r>
            <a:r>
              <a:rPr lang="en-US" sz="2800" b="1" dirty="0">
                <a:ea typeface="ヒラギノ明朝 ProN W3" charset="0"/>
                <a:sym typeface="Symbol" charset="0"/>
              </a:rPr>
              <a:t></a:t>
            </a:r>
            <a:r>
              <a:rPr lang="en-US" sz="2800" b="1" dirty="0">
                <a:ea typeface="ヒラギノ明朝 ProN W3" charset="0"/>
                <a:sym typeface="Times" charset="0"/>
              </a:rPr>
              <a:t> Br</a:t>
            </a:r>
            <a:r>
              <a:rPr lang="en-US" sz="2800" b="1" baseline="30000" dirty="0">
                <a:ea typeface="ヒラギノ明朝 ProN W3" charset="0"/>
                <a:sym typeface="Times" charset="0"/>
              </a:rPr>
              <a:t>-</a:t>
            </a:r>
            <a:r>
              <a:rPr lang="en-US" sz="2800" b="1" dirty="0">
                <a:ea typeface="ヒラギノ明朝 ProN W3" charset="0"/>
                <a:sym typeface="Symbol" charset="0"/>
              </a:rPr>
              <a:t></a:t>
            </a:r>
            <a:r>
              <a:rPr lang="en-US" sz="2800" b="1" dirty="0">
                <a:ea typeface="ヒラギノ明朝 ProN W3" charset="0"/>
                <a:sym typeface="Times" charset="0"/>
              </a:rPr>
              <a:t> S</a:t>
            </a:r>
            <a:r>
              <a:rPr lang="en-US" sz="2800" b="1" baseline="30000" dirty="0">
                <a:ea typeface="ヒラギノ明朝 ProN W3" charset="0"/>
                <a:sym typeface="Times" charset="0"/>
              </a:rPr>
              <a:t>2-</a:t>
            </a:r>
            <a:r>
              <a:rPr lang="en-US" sz="2800" b="1" dirty="0">
                <a:ea typeface="ヒラギノ明朝 ProN W3" charset="0"/>
                <a:sym typeface="Symbol" charset="0"/>
              </a:rPr>
              <a:t></a:t>
            </a:r>
            <a:r>
              <a:rPr lang="en-US" sz="2800" b="1" dirty="0">
                <a:ea typeface="ヒラギノ明朝 ProN W3" charset="0"/>
                <a:sym typeface="Times" charset="0"/>
              </a:rPr>
              <a:t> SCN</a:t>
            </a:r>
            <a:r>
              <a:rPr lang="en-US" sz="2800" b="1" baseline="30000" dirty="0">
                <a:ea typeface="ヒラギノ明朝 ProN W3" charset="0"/>
                <a:sym typeface="Times" charset="0"/>
              </a:rPr>
              <a:t>-</a:t>
            </a:r>
            <a:r>
              <a:rPr lang="en-US" sz="2800" b="1" dirty="0">
                <a:ea typeface="ヒラギノ明朝 ProN W3" charset="0"/>
                <a:sym typeface="Symbol" charset="0"/>
              </a:rPr>
              <a:t></a:t>
            </a:r>
            <a:r>
              <a:rPr lang="en-US" sz="2800" b="1" dirty="0">
                <a:ea typeface="ヒラギノ明朝 ProN W3" charset="0"/>
                <a:sym typeface="Times" charset="0"/>
              </a:rPr>
              <a:t> Cl</a:t>
            </a:r>
            <a:r>
              <a:rPr lang="en-US" sz="2800" b="1" baseline="30000" dirty="0">
                <a:ea typeface="ヒラギノ明朝 ProN W3" charset="0"/>
                <a:sym typeface="Times" charset="0"/>
              </a:rPr>
              <a:t>-</a:t>
            </a:r>
            <a:r>
              <a:rPr lang="en-US" sz="2800" b="1" dirty="0">
                <a:ea typeface="ヒラギノ明朝 ProN W3" charset="0"/>
                <a:sym typeface="Symbol" charset="0"/>
              </a:rPr>
              <a:t></a:t>
            </a:r>
            <a:r>
              <a:rPr lang="en-US" sz="2800" b="1" dirty="0">
                <a:ea typeface="ヒラギノ明朝 ProN W3" charset="0"/>
                <a:sym typeface="Times" charset="0"/>
              </a:rPr>
              <a:t> NO</a:t>
            </a:r>
            <a:r>
              <a:rPr lang="en-US" sz="2800" b="1" baseline="-25000" dirty="0">
                <a:ea typeface="ヒラギノ明朝 ProN W3" charset="0"/>
                <a:sym typeface="Times" charset="0"/>
              </a:rPr>
              <a:t>3</a:t>
            </a:r>
            <a:r>
              <a:rPr lang="en-US" sz="2800" b="1" baseline="30000" dirty="0">
                <a:ea typeface="ヒラギノ明朝 ProN W3" charset="0"/>
                <a:sym typeface="Times" charset="0"/>
              </a:rPr>
              <a:t>-</a:t>
            </a:r>
            <a:r>
              <a:rPr lang="en-US" sz="2800" b="1" dirty="0">
                <a:ea typeface="ヒラギノ明朝 ProN W3" charset="0"/>
                <a:sym typeface="Symbol" charset="0"/>
              </a:rPr>
              <a:t></a:t>
            </a:r>
            <a:r>
              <a:rPr lang="en-US" sz="2800" b="1" dirty="0">
                <a:ea typeface="ヒラギノ明朝 ProN W3" charset="0"/>
                <a:sym typeface="Times" charset="0"/>
              </a:rPr>
              <a:t> F</a:t>
            </a:r>
            <a:r>
              <a:rPr lang="en-US" sz="2800" b="1" baseline="30000" dirty="0">
                <a:ea typeface="ヒラギノ明朝 ProN W3" charset="0"/>
                <a:sym typeface="Times" charset="0"/>
              </a:rPr>
              <a:t>- </a:t>
            </a:r>
            <a:r>
              <a:rPr lang="en-US" sz="2800" b="1" dirty="0">
                <a:ea typeface="ヒラギノ明朝 ProN W3" charset="0"/>
                <a:sym typeface="Symbol" charset="0"/>
              </a:rPr>
              <a:t></a:t>
            </a:r>
            <a:r>
              <a:rPr lang="en-US" sz="2800" b="1" dirty="0">
                <a:ea typeface="ヒラギノ明朝 ProN W3" charset="0"/>
                <a:sym typeface="Times" charset="0"/>
              </a:rPr>
              <a:t> C</a:t>
            </a:r>
            <a:r>
              <a:rPr lang="en-US" sz="2800" b="1" baseline="-25000" dirty="0">
                <a:ea typeface="ヒラギノ明朝 ProN W3" charset="0"/>
                <a:sym typeface="Times" charset="0"/>
              </a:rPr>
              <a:t>2</a:t>
            </a:r>
            <a:r>
              <a:rPr lang="en-US" sz="2800" b="1" dirty="0">
                <a:ea typeface="ヒラギノ明朝 ProN W3" charset="0"/>
                <a:sym typeface="Times" charset="0"/>
              </a:rPr>
              <a:t>O</a:t>
            </a:r>
            <a:r>
              <a:rPr lang="en-US" sz="2800" b="1" baseline="-25000" dirty="0">
                <a:ea typeface="ヒラギノ明朝 ProN W3" charset="0"/>
                <a:sym typeface="Times" charset="0"/>
              </a:rPr>
              <a:t>4</a:t>
            </a:r>
            <a:r>
              <a:rPr lang="en-US" sz="2800" b="1" baseline="30000" dirty="0">
                <a:ea typeface="ヒラギノ明朝 ProN W3" charset="0"/>
                <a:sym typeface="Times" charset="0"/>
              </a:rPr>
              <a:t>2-</a:t>
            </a:r>
            <a:r>
              <a:rPr lang="en-US" sz="2800" b="1" dirty="0">
                <a:ea typeface="ヒラギノ明朝 ProN W3" charset="0"/>
                <a:sym typeface="Symbol" charset="0"/>
              </a:rPr>
              <a:t></a:t>
            </a:r>
            <a:r>
              <a:rPr lang="en-US" sz="2800" b="1" dirty="0">
                <a:ea typeface="ヒラギノ明朝 ProN W3" charset="0"/>
                <a:sym typeface="Times" charset="0"/>
              </a:rPr>
              <a:t> H</a:t>
            </a:r>
            <a:r>
              <a:rPr lang="en-US" sz="2800" b="1" baseline="-25000" dirty="0">
                <a:ea typeface="ヒラギノ明朝 ProN W3" charset="0"/>
                <a:sym typeface="Times" charset="0"/>
              </a:rPr>
              <a:t>2</a:t>
            </a:r>
            <a:r>
              <a:rPr lang="en-US" sz="2800" b="1" dirty="0">
                <a:ea typeface="ヒラギノ明朝 ProN W3" charset="0"/>
                <a:sym typeface="Times" charset="0"/>
              </a:rPr>
              <a:t>O</a:t>
            </a:r>
            <a:r>
              <a:rPr lang="en-US" sz="2800" b="1" dirty="0">
                <a:ea typeface="ヒラギノ明朝 ProN W3" charset="0"/>
                <a:sym typeface="Symbol" charset="0"/>
              </a:rPr>
              <a:t></a:t>
            </a:r>
            <a:r>
              <a:rPr lang="en-US" sz="2800" b="1" dirty="0">
                <a:ea typeface="ヒラギノ明朝 ProN W3" charset="0"/>
                <a:sym typeface="Times" charset="0"/>
              </a:rPr>
              <a:t> NCS</a:t>
            </a:r>
            <a:r>
              <a:rPr lang="en-US" sz="2800" b="1" baseline="30000" dirty="0">
                <a:ea typeface="ヒラギノ明朝 ProN W3" charset="0"/>
                <a:sym typeface="Times" charset="0"/>
              </a:rPr>
              <a:t>-</a:t>
            </a:r>
            <a:r>
              <a:rPr lang="en-US" sz="2800" b="1" dirty="0">
                <a:ea typeface="ヒラギノ明朝 ProN W3" charset="0"/>
                <a:sym typeface="Symbol" charset="0"/>
              </a:rPr>
              <a:t></a:t>
            </a:r>
            <a:r>
              <a:rPr lang="en-US" sz="2800" b="1" dirty="0">
                <a:ea typeface="ヒラギノ明朝 ProN W3" charset="0"/>
                <a:sym typeface="Times" charset="0"/>
              </a:rPr>
              <a:t> CH</a:t>
            </a:r>
            <a:r>
              <a:rPr lang="en-US" sz="2800" b="1" baseline="-25000" dirty="0">
                <a:ea typeface="ヒラギノ明朝 ProN W3" charset="0"/>
                <a:sym typeface="Times" charset="0"/>
              </a:rPr>
              <a:t>3</a:t>
            </a:r>
            <a:r>
              <a:rPr lang="en-US" sz="2800" b="1" dirty="0">
                <a:ea typeface="ヒラギノ明朝 ProN W3" charset="0"/>
                <a:sym typeface="Times" charset="0"/>
              </a:rPr>
              <a:t>CN</a:t>
            </a:r>
            <a:r>
              <a:rPr lang="en-US" sz="2800" b="1" dirty="0">
                <a:ea typeface="ヒラギノ明朝 ProN W3" charset="0"/>
                <a:sym typeface="Symbol" charset="0"/>
              </a:rPr>
              <a:t></a:t>
            </a:r>
            <a:r>
              <a:rPr lang="en-US" sz="2800" b="1" dirty="0">
                <a:ea typeface="ヒラギノ明朝 ProN W3" charset="0"/>
                <a:sym typeface="Times" charset="0"/>
              </a:rPr>
              <a:t> NH</a:t>
            </a:r>
            <a:r>
              <a:rPr lang="en-US" sz="2800" b="1" baseline="-25000" dirty="0">
                <a:ea typeface="ヒラギノ明朝 ProN W3" charset="0"/>
                <a:sym typeface="Times" charset="0"/>
              </a:rPr>
              <a:t>3</a:t>
            </a:r>
            <a:r>
              <a:rPr lang="en-US" sz="2800" b="1" dirty="0">
                <a:ea typeface="ヒラギノ明朝 ProN W3" charset="0"/>
                <a:sym typeface="Symbol" charset="0"/>
              </a:rPr>
              <a:t></a:t>
            </a:r>
            <a:r>
              <a:rPr lang="en-US" sz="2800" b="1" dirty="0">
                <a:ea typeface="ヒラギノ明朝 ProN W3" charset="0"/>
                <a:sym typeface="Times" charset="0"/>
              </a:rPr>
              <a:t> </a:t>
            </a:r>
            <a:r>
              <a:rPr lang="en-US" sz="2800" b="1" dirty="0" err="1">
                <a:ea typeface="ヒラギノ明朝 ProN W3" charset="0"/>
                <a:sym typeface="Times" charset="0"/>
              </a:rPr>
              <a:t>en</a:t>
            </a:r>
            <a:r>
              <a:rPr lang="en-US" sz="2800" b="1" dirty="0">
                <a:ea typeface="ヒラギノ明朝 ProN W3" charset="0"/>
                <a:sym typeface="Times" charset="0"/>
              </a:rPr>
              <a:t> </a:t>
            </a:r>
            <a:r>
              <a:rPr lang="en-US" sz="2800" b="1" dirty="0">
                <a:ea typeface="ヒラギノ明朝 ProN W3" charset="0"/>
                <a:sym typeface="Symbol" charset="0"/>
              </a:rPr>
              <a:t></a:t>
            </a:r>
            <a:r>
              <a:rPr lang="en-US" sz="2800" b="1" dirty="0">
                <a:ea typeface="ヒラギノ明朝 ProN W3" charset="0"/>
                <a:sym typeface="Times" charset="0"/>
              </a:rPr>
              <a:t> </a:t>
            </a:r>
            <a:r>
              <a:rPr lang="en-US" sz="2800" b="1" dirty="0" err="1">
                <a:ea typeface="ヒラギノ明朝 ProN W3" charset="0"/>
                <a:sym typeface="Times" charset="0"/>
              </a:rPr>
              <a:t>bipy</a:t>
            </a:r>
            <a:r>
              <a:rPr lang="en-US" sz="2800" b="1" dirty="0">
                <a:ea typeface="ヒラギノ明朝 ProN W3" charset="0"/>
                <a:sym typeface="Symbol" charset="0"/>
              </a:rPr>
              <a:t></a:t>
            </a:r>
            <a:r>
              <a:rPr lang="en-US" sz="2800" b="1" dirty="0">
                <a:ea typeface="ヒラギノ明朝 ProN W3" charset="0"/>
                <a:sym typeface="Times" charset="0"/>
              </a:rPr>
              <a:t> </a:t>
            </a:r>
            <a:r>
              <a:rPr lang="en-US" sz="2800" b="1" dirty="0" err="1">
                <a:ea typeface="ヒラギノ明朝 ProN W3" charset="0"/>
                <a:sym typeface="Times" charset="0"/>
              </a:rPr>
              <a:t>phen</a:t>
            </a:r>
            <a:r>
              <a:rPr lang="en-US" sz="2800" b="1" dirty="0">
                <a:ea typeface="ヒラギノ明朝 ProN W3" charset="0"/>
                <a:sym typeface="Symbol" charset="0"/>
              </a:rPr>
              <a:t></a:t>
            </a:r>
            <a:r>
              <a:rPr lang="en-US" sz="2800" b="1" dirty="0">
                <a:ea typeface="ヒラギノ明朝 ProN W3" charset="0"/>
                <a:sym typeface="Times" charset="0"/>
              </a:rPr>
              <a:t> NO</a:t>
            </a:r>
            <a:r>
              <a:rPr lang="en-US" sz="2800" b="1" baseline="-25000" dirty="0">
                <a:ea typeface="ヒラギノ明朝 ProN W3" charset="0"/>
                <a:sym typeface="Times" charset="0"/>
              </a:rPr>
              <a:t>2</a:t>
            </a:r>
            <a:r>
              <a:rPr lang="en-US" sz="2800" b="1" baseline="30000" dirty="0">
                <a:ea typeface="ヒラギノ明朝 ProN W3" charset="0"/>
                <a:sym typeface="Times" charset="0"/>
              </a:rPr>
              <a:t>-</a:t>
            </a:r>
            <a:r>
              <a:rPr lang="en-US" sz="2800" b="1" dirty="0">
                <a:ea typeface="ヒラギノ明朝 ProN W3" charset="0"/>
                <a:sym typeface="Symbol" charset="0"/>
              </a:rPr>
              <a:t></a:t>
            </a:r>
            <a:r>
              <a:rPr lang="en-US" sz="2800" b="1" dirty="0">
                <a:ea typeface="ヒラギノ明朝 ProN W3" charset="0"/>
                <a:sym typeface="Times" charset="0"/>
              </a:rPr>
              <a:t> PPh</a:t>
            </a:r>
            <a:r>
              <a:rPr lang="en-US" sz="2800" b="1" baseline="-25000" dirty="0">
                <a:ea typeface="ヒラギノ明朝 ProN W3" charset="0"/>
                <a:sym typeface="Times" charset="0"/>
              </a:rPr>
              <a:t>3</a:t>
            </a:r>
            <a:r>
              <a:rPr lang="en-US" sz="2800" b="1" dirty="0">
                <a:ea typeface="ヒラギノ明朝 ProN W3" charset="0"/>
                <a:sym typeface="Symbol" charset="0"/>
              </a:rPr>
              <a:t></a:t>
            </a:r>
            <a:r>
              <a:rPr lang="en-US" sz="2800" b="1" dirty="0">
                <a:ea typeface="ヒラギノ明朝 ProN W3" charset="0"/>
                <a:sym typeface="Times" charset="0"/>
              </a:rPr>
              <a:t> CN</a:t>
            </a:r>
            <a:r>
              <a:rPr lang="en-US" sz="2800" b="1" baseline="30000" dirty="0">
                <a:ea typeface="ヒラギノ明朝 ProN W3" charset="0"/>
                <a:sym typeface="Times" charset="0"/>
              </a:rPr>
              <a:t>-</a:t>
            </a:r>
            <a:r>
              <a:rPr lang="en-US" sz="2800" b="1" dirty="0">
                <a:ea typeface="ヒラギノ明朝 ProN W3" charset="0"/>
                <a:sym typeface="Symbol" charset="0"/>
              </a:rPr>
              <a:t> </a:t>
            </a:r>
            <a:r>
              <a:rPr lang="en-US" sz="2800" b="1" dirty="0">
                <a:ea typeface="ヒラギノ明朝 ProN W3" charset="0"/>
                <a:sym typeface="Times" charset="0"/>
              </a:rPr>
              <a:t>CO </a:t>
            </a: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25878" y="2220118"/>
            <a:ext cx="1826141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800" b="1" dirty="0">
                <a:solidFill>
                  <a:srgbClr val="0070C0"/>
                </a:solidFill>
                <a:ea typeface="ヒラギノ明朝 ProN W3" charset="0"/>
                <a:sym typeface="Times" charset="0"/>
              </a:rPr>
              <a:t>Weak Field</a:t>
            </a: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7112969" y="3352800"/>
            <a:ext cx="1954831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800" b="1" dirty="0" smtClean="0">
                <a:solidFill>
                  <a:srgbClr val="FF0000"/>
                </a:solidFill>
                <a:ea typeface="ヒラギノ明朝 ProN W3" charset="0"/>
                <a:sym typeface="Times" charset="0"/>
              </a:rPr>
              <a:t>Strong </a:t>
            </a:r>
            <a:r>
              <a:rPr lang="en-US" sz="2800" b="1" dirty="0">
                <a:solidFill>
                  <a:srgbClr val="FF0000"/>
                </a:solidFill>
                <a:ea typeface="ヒラギノ明朝 ProN W3" charset="0"/>
                <a:sym typeface="Times" charset="0"/>
              </a:rPr>
              <a:t>Field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200" y="838200"/>
            <a:ext cx="839505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B533BF"/>
                </a:solidFill>
              </a:rPr>
              <a:t>An </a:t>
            </a:r>
            <a:r>
              <a:rPr lang="en-US" sz="2000" b="1" dirty="0">
                <a:solidFill>
                  <a:srgbClr val="B533BF"/>
                </a:solidFill>
              </a:rPr>
              <a:t>arrangement of ligands according to their increasing ability to split the </a:t>
            </a:r>
            <a:endParaRPr lang="en-US" sz="2000" b="1" dirty="0" smtClean="0">
              <a:solidFill>
                <a:srgbClr val="B533BF"/>
              </a:solidFill>
            </a:endParaRPr>
          </a:p>
          <a:p>
            <a:r>
              <a:rPr lang="en-US" sz="2000" b="1" i="1" dirty="0" smtClean="0">
                <a:solidFill>
                  <a:srgbClr val="B533BF"/>
                </a:solidFill>
              </a:rPr>
              <a:t>d</a:t>
            </a:r>
            <a:r>
              <a:rPr lang="en-US" sz="2000" b="1" dirty="0" smtClean="0">
                <a:solidFill>
                  <a:srgbClr val="B533BF"/>
                </a:solidFill>
              </a:rPr>
              <a:t>-orbitals or </a:t>
            </a:r>
            <a:r>
              <a:rPr lang="en-US" sz="2000" b="1" dirty="0">
                <a:solidFill>
                  <a:srgbClr val="B533BF"/>
                </a:solidFill>
              </a:rPr>
              <a:t>crystal field splitting parameter </a:t>
            </a:r>
            <a:r>
              <a:rPr lang="en-US" sz="2000" b="1" dirty="0" smtClean="0">
                <a:solidFill>
                  <a:srgbClr val="B533BF"/>
                </a:solidFill>
              </a:rPr>
              <a:t>(</a:t>
            </a:r>
            <a:r>
              <a:rPr lang="el-GR" sz="2000" b="1" dirty="0">
                <a:solidFill>
                  <a:srgbClr val="B533BF"/>
                </a:solidFill>
              </a:rPr>
              <a:t>Δ</a:t>
            </a:r>
            <a:r>
              <a:rPr lang="en-US" sz="2000" b="1" dirty="0" smtClean="0">
                <a:solidFill>
                  <a:srgbClr val="B533BF"/>
                </a:solidFill>
              </a:rPr>
              <a:t>). </a:t>
            </a:r>
          </a:p>
          <a:p>
            <a:endParaRPr lang="en-US" sz="2000" b="1" dirty="0">
              <a:solidFill>
                <a:srgbClr val="B533BF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B533BF"/>
                </a:solidFill>
              </a:rPr>
              <a:t>Experimentally determined. </a:t>
            </a:r>
            <a:endParaRPr lang="en-US" sz="2000" b="1" dirty="0">
              <a:solidFill>
                <a:srgbClr val="B533BF"/>
              </a:solidFill>
            </a:endParaRPr>
          </a:p>
        </p:txBody>
      </p:sp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177" y="5214273"/>
            <a:ext cx="1708719" cy="1067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620387"/>
            <a:ext cx="1858035" cy="2254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075" y="4125137"/>
            <a:ext cx="1841500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787" y="4107061"/>
            <a:ext cx="1841500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8" name="Picture 8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6" t="3425" r="85245" b="50000"/>
          <a:stretch/>
        </p:blipFill>
        <p:spPr bwMode="auto">
          <a:xfrm>
            <a:off x="685800" y="4267200"/>
            <a:ext cx="845388" cy="2328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15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utoUpdateAnimBg="0"/>
      <p:bldP spid="11" grpId="0" animBg="1" autoUpdateAnimBg="0"/>
      <p:bldP spid="12" grpId="0" animBg="1" autoUpdateAnimBg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11564</TotalTime>
  <Words>1771</Words>
  <Application>Microsoft Office PowerPoint</Application>
  <PresentationFormat>On-screen Show (4:3)</PresentationFormat>
  <Paragraphs>243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Anand Singh</dc:creator>
  <cp:lastModifiedBy>Dr Anand Singh</cp:lastModifiedBy>
  <cp:revision>261</cp:revision>
  <dcterms:created xsi:type="dcterms:W3CDTF">2006-08-16T00:00:00Z</dcterms:created>
  <dcterms:modified xsi:type="dcterms:W3CDTF">2018-03-12T12:54:31Z</dcterms:modified>
</cp:coreProperties>
</file>